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21"/>
  </p:notesMasterIdLst>
  <p:sldIdLst>
    <p:sldId id="256" r:id="rId2"/>
    <p:sldId id="257" r:id="rId3"/>
    <p:sldId id="259" r:id="rId4"/>
    <p:sldId id="260" r:id="rId5"/>
    <p:sldId id="261" r:id="rId6"/>
    <p:sldId id="264" r:id="rId7"/>
    <p:sldId id="265" r:id="rId8"/>
    <p:sldId id="266" r:id="rId9"/>
    <p:sldId id="267" r:id="rId10"/>
    <p:sldId id="268" r:id="rId11"/>
    <p:sldId id="269" r:id="rId12"/>
    <p:sldId id="272" r:id="rId13"/>
    <p:sldId id="275" r:id="rId14"/>
    <p:sldId id="274" r:id="rId15"/>
    <p:sldId id="276" r:id="rId16"/>
    <p:sldId id="270" r:id="rId17"/>
    <p:sldId id="271" r:id="rId18"/>
    <p:sldId id="273"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765295-53E0-4F6E-ABD7-5CFC36F898DC}">
          <p14:sldIdLst>
            <p14:sldId id="256"/>
            <p14:sldId id="257"/>
            <p14:sldId id="259"/>
            <p14:sldId id="260"/>
            <p14:sldId id="261"/>
            <p14:sldId id="264"/>
            <p14:sldId id="265"/>
            <p14:sldId id="266"/>
            <p14:sldId id="267"/>
            <p14:sldId id="268"/>
            <p14:sldId id="269"/>
            <p14:sldId id="272"/>
            <p14:sldId id="275"/>
            <p14:sldId id="274"/>
            <p14:sldId id="276"/>
            <p14:sldId id="270"/>
            <p14:sldId id="271"/>
            <p14:sldId id="273"/>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4" d="100"/>
          <a:sy n="104" d="100"/>
        </p:scale>
        <p:origin x="210"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695515-AD02-446B-AAF1-9B5CDF1E3B0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46B0579-AA77-48DF-8955-2E4B18410912}">
      <dgm:prSet/>
      <dgm:spPr/>
      <dgm:t>
        <a:bodyPr/>
        <a:lstStyle/>
        <a:p>
          <a:r>
            <a:rPr lang="en-US"/>
            <a:t>Project Overview</a:t>
          </a:r>
        </a:p>
      </dgm:t>
    </dgm:pt>
    <dgm:pt modelId="{77B540A4-AB85-44B7-9351-19ACE711951F}" type="parTrans" cxnId="{C53095A5-6813-4763-9922-C3479B357B10}">
      <dgm:prSet/>
      <dgm:spPr/>
      <dgm:t>
        <a:bodyPr/>
        <a:lstStyle/>
        <a:p>
          <a:endParaRPr lang="en-US"/>
        </a:p>
      </dgm:t>
    </dgm:pt>
    <dgm:pt modelId="{16A4069E-D0E3-42D7-A229-7D1833DFE29D}" type="sibTrans" cxnId="{C53095A5-6813-4763-9922-C3479B357B10}">
      <dgm:prSet/>
      <dgm:spPr/>
      <dgm:t>
        <a:bodyPr/>
        <a:lstStyle/>
        <a:p>
          <a:endParaRPr lang="en-US"/>
        </a:p>
      </dgm:t>
    </dgm:pt>
    <dgm:pt modelId="{F0D743D5-119E-4423-8DAB-093231789E8C}">
      <dgm:prSet/>
      <dgm:spPr/>
      <dgm:t>
        <a:bodyPr/>
        <a:lstStyle/>
        <a:p>
          <a:r>
            <a:rPr lang="en-US"/>
            <a:t>Dataset Details</a:t>
          </a:r>
        </a:p>
      </dgm:t>
    </dgm:pt>
    <dgm:pt modelId="{3DA6E761-DCD3-4F43-A218-857DE87C2DE6}" type="parTrans" cxnId="{194FB15B-4933-4BF2-AE49-D11319534FD8}">
      <dgm:prSet/>
      <dgm:spPr/>
      <dgm:t>
        <a:bodyPr/>
        <a:lstStyle/>
        <a:p>
          <a:endParaRPr lang="en-US"/>
        </a:p>
      </dgm:t>
    </dgm:pt>
    <dgm:pt modelId="{5DBF2575-7955-4B6B-8AAE-4EC2D9A26755}" type="sibTrans" cxnId="{194FB15B-4933-4BF2-AE49-D11319534FD8}">
      <dgm:prSet/>
      <dgm:spPr/>
      <dgm:t>
        <a:bodyPr/>
        <a:lstStyle/>
        <a:p>
          <a:endParaRPr lang="en-US"/>
        </a:p>
      </dgm:t>
    </dgm:pt>
    <dgm:pt modelId="{B83BAD09-D1C1-45C8-8DCC-D0C6129BBF51}">
      <dgm:prSet/>
      <dgm:spPr/>
      <dgm:t>
        <a:bodyPr/>
        <a:lstStyle/>
        <a:p>
          <a:r>
            <a:rPr lang="en-US" dirty="0"/>
            <a:t>MFCC</a:t>
          </a:r>
          <a:r>
            <a:rPr lang="tr-TR" dirty="0"/>
            <a:t>(</a:t>
          </a:r>
          <a:r>
            <a:rPr lang="tr-TR" b="1" dirty="0" err="1"/>
            <a:t>Mel-Frequency</a:t>
          </a:r>
          <a:r>
            <a:rPr lang="tr-TR" b="1" dirty="0"/>
            <a:t> </a:t>
          </a:r>
          <a:r>
            <a:rPr lang="tr-TR" b="1" dirty="0" err="1"/>
            <a:t>Cepstral</a:t>
          </a:r>
          <a:r>
            <a:rPr lang="tr-TR" b="1" dirty="0"/>
            <a:t> </a:t>
          </a:r>
          <a:r>
            <a:rPr lang="tr-TR" b="1" dirty="0" err="1"/>
            <a:t>Coefficients</a:t>
          </a:r>
          <a:r>
            <a:rPr lang="tr-TR" b="1" dirty="0"/>
            <a:t>)</a:t>
          </a:r>
          <a:endParaRPr lang="en-US" dirty="0"/>
        </a:p>
      </dgm:t>
    </dgm:pt>
    <dgm:pt modelId="{4E8C5D4B-8E2E-4BA5-8427-1BA9097FA957}" type="parTrans" cxnId="{0AE85A26-41A7-45F8-844C-6D6B9ED62C75}">
      <dgm:prSet/>
      <dgm:spPr/>
      <dgm:t>
        <a:bodyPr/>
        <a:lstStyle/>
        <a:p>
          <a:endParaRPr lang="en-US"/>
        </a:p>
      </dgm:t>
    </dgm:pt>
    <dgm:pt modelId="{CBF9DC38-C589-434A-8DE3-78D14D1F0029}" type="sibTrans" cxnId="{0AE85A26-41A7-45F8-844C-6D6B9ED62C75}">
      <dgm:prSet/>
      <dgm:spPr/>
      <dgm:t>
        <a:bodyPr/>
        <a:lstStyle/>
        <a:p>
          <a:endParaRPr lang="en-US"/>
        </a:p>
      </dgm:t>
    </dgm:pt>
    <dgm:pt modelId="{FB7C8590-FA72-4915-9A26-EB1D2C67A1F6}">
      <dgm:prSet/>
      <dgm:spPr/>
      <dgm:t>
        <a:bodyPr/>
        <a:lstStyle/>
        <a:p>
          <a:r>
            <a:rPr lang="en-US" dirty="0"/>
            <a:t>Classification Models</a:t>
          </a:r>
        </a:p>
      </dgm:t>
    </dgm:pt>
    <dgm:pt modelId="{B259C753-4944-41FE-89BF-4606CD75D17C}" type="parTrans" cxnId="{31B11D31-10D8-478F-B12E-E83052D55884}">
      <dgm:prSet/>
      <dgm:spPr/>
      <dgm:t>
        <a:bodyPr/>
        <a:lstStyle/>
        <a:p>
          <a:endParaRPr lang="en-US"/>
        </a:p>
      </dgm:t>
    </dgm:pt>
    <dgm:pt modelId="{1BE523FD-B61C-418D-BBD2-38D7C3129AE3}" type="sibTrans" cxnId="{31B11D31-10D8-478F-B12E-E83052D55884}">
      <dgm:prSet/>
      <dgm:spPr/>
      <dgm:t>
        <a:bodyPr/>
        <a:lstStyle/>
        <a:p>
          <a:endParaRPr lang="en-US"/>
        </a:p>
      </dgm:t>
    </dgm:pt>
    <dgm:pt modelId="{095BD73F-157F-4E39-953D-CD1F38903EDA}">
      <dgm:prSet/>
      <dgm:spPr/>
      <dgm:t>
        <a:bodyPr/>
        <a:lstStyle/>
        <a:p>
          <a:r>
            <a:rPr lang="en-US"/>
            <a:t>Logistic Regression</a:t>
          </a:r>
        </a:p>
      </dgm:t>
    </dgm:pt>
    <dgm:pt modelId="{A7CA2D97-B448-4968-838D-516F6C729345}" type="parTrans" cxnId="{3FCCF05A-B5FC-4BCA-A8EC-C014AB117ACA}">
      <dgm:prSet/>
      <dgm:spPr/>
      <dgm:t>
        <a:bodyPr/>
        <a:lstStyle/>
        <a:p>
          <a:endParaRPr lang="en-US"/>
        </a:p>
      </dgm:t>
    </dgm:pt>
    <dgm:pt modelId="{23036ABE-E1D4-4181-90F0-D474F4D47D6A}" type="sibTrans" cxnId="{3FCCF05A-B5FC-4BCA-A8EC-C014AB117ACA}">
      <dgm:prSet/>
      <dgm:spPr/>
      <dgm:t>
        <a:bodyPr/>
        <a:lstStyle/>
        <a:p>
          <a:endParaRPr lang="en-US"/>
        </a:p>
      </dgm:t>
    </dgm:pt>
    <dgm:pt modelId="{479243CD-9E77-4448-96F8-A204A4EBF4BB}">
      <dgm:prSet/>
      <dgm:spPr/>
      <dgm:t>
        <a:bodyPr/>
        <a:lstStyle/>
        <a:p>
          <a:r>
            <a:rPr lang="en-US"/>
            <a:t>Random Forest</a:t>
          </a:r>
        </a:p>
      </dgm:t>
    </dgm:pt>
    <dgm:pt modelId="{8D1EF96F-8DB1-49D7-846B-32ED9C508CAE}" type="parTrans" cxnId="{510F40C6-94BD-4013-9587-5A4EA00FDEC6}">
      <dgm:prSet/>
      <dgm:spPr/>
      <dgm:t>
        <a:bodyPr/>
        <a:lstStyle/>
        <a:p>
          <a:endParaRPr lang="en-US"/>
        </a:p>
      </dgm:t>
    </dgm:pt>
    <dgm:pt modelId="{E388D568-38FF-4364-9221-9256D010B26E}" type="sibTrans" cxnId="{510F40C6-94BD-4013-9587-5A4EA00FDEC6}">
      <dgm:prSet/>
      <dgm:spPr/>
      <dgm:t>
        <a:bodyPr/>
        <a:lstStyle/>
        <a:p>
          <a:endParaRPr lang="en-US"/>
        </a:p>
      </dgm:t>
    </dgm:pt>
    <dgm:pt modelId="{F06871C8-07CD-4F3F-8548-ACF0F40795D3}">
      <dgm:prSet/>
      <dgm:spPr/>
      <dgm:t>
        <a:bodyPr/>
        <a:lstStyle/>
        <a:p>
          <a:r>
            <a:rPr lang="en-US" dirty="0"/>
            <a:t>Results and Insights</a:t>
          </a:r>
        </a:p>
      </dgm:t>
    </dgm:pt>
    <dgm:pt modelId="{903FF575-C4F9-4725-B814-19406F46461C}" type="parTrans" cxnId="{0671DB1B-80D9-49A9-9D87-16A7C5C0233F}">
      <dgm:prSet/>
      <dgm:spPr/>
      <dgm:t>
        <a:bodyPr/>
        <a:lstStyle/>
        <a:p>
          <a:endParaRPr lang="en-US"/>
        </a:p>
      </dgm:t>
    </dgm:pt>
    <dgm:pt modelId="{6ACB01CB-DC52-4A74-9B46-9589B594CA43}" type="sibTrans" cxnId="{0671DB1B-80D9-49A9-9D87-16A7C5C0233F}">
      <dgm:prSet/>
      <dgm:spPr/>
      <dgm:t>
        <a:bodyPr/>
        <a:lstStyle/>
        <a:p>
          <a:endParaRPr lang="en-US"/>
        </a:p>
      </dgm:t>
    </dgm:pt>
    <dgm:pt modelId="{2296DEC2-0D57-4A25-BE84-5D11730183D0}">
      <dgm:prSet/>
      <dgm:spPr/>
      <dgm:t>
        <a:bodyPr/>
        <a:lstStyle/>
        <a:p>
          <a:r>
            <a:rPr lang="tr-TR" dirty="0" err="1"/>
            <a:t>What</a:t>
          </a:r>
          <a:r>
            <a:rPr lang="tr-TR" dirty="0"/>
            <a:t> is MFCC</a:t>
          </a:r>
          <a:endParaRPr lang="en-US" dirty="0"/>
        </a:p>
      </dgm:t>
    </dgm:pt>
    <dgm:pt modelId="{588C8E28-DB6C-4667-A82D-EF520BD8C268}" type="parTrans" cxnId="{02A088C6-269A-48D9-8A49-309F15A843AA}">
      <dgm:prSet/>
      <dgm:spPr/>
      <dgm:t>
        <a:bodyPr/>
        <a:lstStyle/>
        <a:p>
          <a:endParaRPr lang="tr-TR"/>
        </a:p>
      </dgm:t>
    </dgm:pt>
    <dgm:pt modelId="{EAE4E98D-1E6B-4C3E-B899-E0377EDC1C2D}" type="sibTrans" cxnId="{02A088C6-269A-48D9-8A49-309F15A843AA}">
      <dgm:prSet/>
      <dgm:spPr/>
      <dgm:t>
        <a:bodyPr/>
        <a:lstStyle/>
        <a:p>
          <a:endParaRPr lang="tr-TR"/>
        </a:p>
      </dgm:t>
    </dgm:pt>
    <dgm:pt modelId="{77E97D2A-C4BE-417D-978E-D9F094B8352B}">
      <dgm:prSet/>
      <dgm:spPr/>
      <dgm:t>
        <a:bodyPr/>
        <a:lstStyle/>
        <a:p>
          <a:r>
            <a:rPr lang="en-US" dirty="0"/>
            <a:t>Feature Extraction with MFCC</a:t>
          </a:r>
        </a:p>
      </dgm:t>
    </dgm:pt>
    <dgm:pt modelId="{0E35C17E-A898-470F-B81C-C3A291F23784}" type="parTrans" cxnId="{E55CD801-7177-40F0-893C-CA96D31D619E}">
      <dgm:prSet/>
      <dgm:spPr/>
      <dgm:t>
        <a:bodyPr/>
        <a:lstStyle/>
        <a:p>
          <a:endParaRPr lang="tr-TR"/>
        </a:p>
      </dgm:t>
    </dgm:pt>
    <dgm:pt modelId="{3AD95BF5-08C9-46B2-B782-52F17E17C280}" type="sibTrans" cxnId="{E55CD801-7177-40F0-893C-CA96D31D619E}">
      <dgm:prSet/>
      <dgm:spPr/>
      <dgm:t>
        <a:bodyPr/>
        <a:lstStyle/>
        <a:p>
          <a:endParaRPr lang="tr-TR"/>
        </a:p>
      </dgm:t>
    </dgm:pt>
    <dgm:pt modelId="{5132E25F-197A-4ADE-96CA-E4DA90ED1ED7}">
      <dgm:prSet/>
      <dgm:spPr/>
      <dgm:t>
        <a:bodyPr/>
        <a:lstStyle/>
        <a:p>
          <a:r>
            <a:rPr lang="tr-TR" dirty="0"/>
            <a:t>C</a:t>
          </a:r>
          <a:r>
            <a:rPr lang="en-US" dirty="0" err="1"/>
            <a:t>oefficients</a:t>
          </a:r>
          <a:endParaRPr lang="en-US" dirty="0"/>
        </a:p>
      </dgm:t>
    </dgm:pt>
    <dgm:pt modelId="{97B91ABD-D484-464A-A053-096CED8E356D}" type="parTrans" cxnId="{86279D91-2EA4-438E-A211-F234E263DD7F}">
      <dgm:prSet/>
      <dgm:spPr/>
      <dgm:t>
        <a:bodyPr/>
        <a:lstStyle/>
        <a:p>
          <a:endParaRPr lang="tr-TR"/>
        </a:p>
      </dgm:t>
    </dgm:pt>
    <dgm:pt modelId="{2DE75012-7649-4B82-B265-8BB3638046CA}" type="sibTrans" cxnId="{86279D91-2EA4-438E-A211-F234E263DD7F}">
      <dgm:prSet/>
      <dgm:spPr/>
      <dgm:t>
        <a:bodyPr/>
        <a:lstStyle/>
        <a:p>
          <a:endParaRPr lang="tr-TR"/>
        </a:p>
      </dgm:t>
    </dgm:pt>
    <dgm:pt modelId="{E5C91ACD-0761-4D9F-96D9-44E625F3423F}">
      <dgm:prSet/>
      <dgm:spPr/>
      <dgm:t>
        <a:bodyPr/>
        <a:lstStyle/>
        <a:p>
          <a:r>
            <a:rPr lang="tr-TR" dirty="0" err="1"/>
            <a:t>Examples</a:t>
          </a:r>
          <a:endParaRPr lang="en-US" dirty="0"/>
        </a:p>
      </dgm:t>
    </dgm:pt>
    <dgm:pt modelId="{75329087-6691-453E-AD29-BB6D0A21A3F4}" type="sibTrans" cxnId="{C18BADA8-85D0-4021-8732-07DFDD31AE4A}">
      <dgm:prSet/>
      <dgm:spPr/>
      <dgm:t>
        <a:bodyPr/>
        <a:lstStyle/>
        <a:p>
          <a:endParaRPr lang="tr-TR"/>
        </a:p>
      </dgm:t>
    </dgm:pt>
    <dgm:pt modelId="{339E1E7D-52B3-4208-941A-542892FA5D8D}" type="parTrans" cxnId="{C18BADA8-85D0-4021-8732-07DFDD31AE4A}">
      <dgm:prSet/>
      <dgm:spPr/>
      <dgm:t>
        <a:bodyPr/>
        <a:lstStyle/>
        <a:p>
          <a:endParaRPr lang="tr-TR"/>
        </a:p>
      </dgm:t>
    </dgm:pt>
    <dgm:pt modelId="{06C940CA-FED1-4504-9AE5-CF82CB58B248}">
      <dgm:prSet/>
      <dgm:spPr/>
      <dgm:t>
        <a:bodyPr/>
        <a:lstStyle/>
        <a:p>
          <a:r>
            <a:rPr lang="en-US" b="1" dirty="0"/>
            <a:t>Libraries Used in the Code</a:t>
          </a:r>
          <a:endParaRPr lang="en-US" dirty="0"/>
        </a:p>
      </dgm:t>
    </dgm:pt>
    <dgm:pt modelId="{D7108FC5-D1F1-4BCE-96D7-EABEE1ED75BA}" type="sibTrans" cxnId="{14354048-A838-452F-BD88-469193C4ED28}">
      <dgm:prSet/>
      <dgm:spPr/>
      <dgm:t>
        <a:bodyPr/>
        <a:lstStyle/>
        <a:p>
          <a:endParaRPr lang="en-US"/>
        </a:p>
      </dgm:t>
    </dgm:pt>
    <dgm:pt modelId="{B3DF17D8-C8EC-4CCB-B0CD-8ACAA09AEED0}" type="parTrans" cxnId="{14354048-A838-452F-BD88-469193C4ED28}">
      <dgm:prSet/>
      <dgm:spPr/>
      <dgm:t>
        <a:bodyPr/>
        <a:lstStyle/>
        <a:p>
          <a:endParaRPr lang="en-US"/>
        </a:p>
      </dgm:t>
    </dgm:pt>
    <dgm:pt modelId="{12091B9C-B4F4-4186-A6D8-AA65EE9493E3}" type="pres">
      <dgm:prSet presAssocID="{1D695515-AD02-446B-AAF1-9B5CDF1E3B09}" presName="linear" presStyleCnt="0">
        <dgm:presLayoutVars>
          <dgm:animLvl val="lvl"/>
          <dgm:resizeHandles val="exact"/>
        </dgm:presLayoutVars>
      </dgm:prSet>
      <dgm:spPr/>
    </dgm:pt>
    <dgm:pt modelId="{015A225A-EDB6-4F25-86F3-FFF0A46D46E2}" type="pres">
      <dgm:prSet presAssocID="{E46B0579-AA77-48DF-8955-2E4B18410912}" presName="parentText" presStyleLbl="node1" presStyleIdx="0" presStyleCnt="6">
        <dgm:presLayoutVars>
          <dgm:chMax val="0"/>
          <dgm:bulletEnabled val="1"/>
        </dgm:presLayoutVars>
      </dgm:prSet>
      <dgm:spPr/>
    </dgm:pt>
    <dgm:pt modelId="{2C97B444-4203-4F6E-807B-2BAE8A1184A4}" type="pres">
      <dgm:prSet presAssocID="{16A4069E-D0E3-42D7-A229-7D1833DFE29D}" presName="spacer" presStyleCnt="0"/>
      <dgm:spPr/>
    </dgm:pt>
    <dgm:pt modelId="{71A52769-C953-4B5C-B801-F5D71F07D8C7}" type="pres">
      <dgm:prSet presAssocID="{F0D743D5-119E-4423-8DAB-093231789E8C}" presName="parentText" presStyleLbl="node1" presStyleIdx="1" presStyleCnt="6">
        <dgm:presLayoutVars>
          <dgm:chMax val="0"/>
          <dgm:bulletEnabled val="1"/>
        </dgm:presLayoutVars>
      </dgm:prSet>
      <dgm:spPr/>
    </dgm:pt>
    <dgm:pt modelId="{499D4502-A3FE-4F28-88E0-D386070B979E}" type="pres">
      <dgm:prSet presAssocID="{5DBF2575-7955-4B6B-8AAE-4EC2D9A26755}" presName="spacer" presStyleCnt="0"/>
      <dgm:spPr/>
    </dgm:pt>
    <dgm:pt modelId="{F9FBEBDF-A7CF-4A93-B146-7457E0271A17}" type="pres">
      <dgm:prSet presAssocID="{B83BAD09-D1C1-45C8-8DCC-D0C6129BBF51}" presName="parentText" presStyleLbl="node1" presStyleIdx="2" presStyleCnt="6">
        <dgm:presLayoutVars>
          <dgm:chMax val="0"/>
          <dgm:bulletEnabled val="1"/>
        </dgm:presLayoutVars>
      </dgm:prSet>
      <dgm:spPr/>
    </dgm:pt>
    <dgm:pt modelId="{024F8050-E8FB-4A13-BC46-25FA5FEF3666}" type="pres">
      <dgm:prSet presAssocID="{B83BAD09-D1C1-45C8-8DCC-D0C6129BBF51}" presName="childText" presStyleLbl="revTx" presStyleIdx="0" presStyleCnt="2">
        <dgm:presLayoutVars>
          <dgm:bulletEnabled val="1"/>
        </dgm:presLayoutVars>
      </dgm:prSet>
      <dgm:spPr/>
    </dgm:pt>
    <dgm:pt modelId="{CF3E9282-FED0-4E8B-9FC4-31BB3A7DF62C}" type="pres">
      <dgm:prSet presAssocID="{FB7C8590-FA72-4915-9A26-EB1D2C67A1F6}" presName="parentText" presStyleLbl="node1" presStyleIdx="3" presStyleCnt="6">
        <dgm:presLayoutVars>
          <dgm:chMax val="0"/>
          <dgm:bulletEnabled val="1"/>
        </dgm:presLayoutVars>
      </dgm:prSet>
      <dgm:spPr/>
    </dgm:pt>
    <dgm:pt modelId="{D4A0B8EF-1E58-4A85-836B-A27FE5641B7C}" type="pres">
      <dgm:prSet presAssocID="{FB7C8590-FA72-4915-9A26-EB1D2C67A1F6}" presName="childText" presStyleLbl="revTx" presStyleIdx="1" presStyleCnt="2">
        <dgm:presLayoutVars>
          <dgm:bulletEnabled val="1"/>
        </dgm:presLayoutVars>
      </dgm:prSet>
      <dgm:spPr/>
    </dgm:pt>
    <dgm:pt modelId="{2A9FE6B1-8958-4227-9453-C5E0BED2E17E}" type="pres">
      <dgm:prSet presAssocID="{F06871C8-07CD-4F3F-8548-ACF0F40795D3}" presName="parentText" presStyleLbl="node1" presStyleIdx="4" presStyleCnt="6">
        <dgm:presLayoutVars>
          <dgm:chMax val="0"/>
          <dgm:bulletEnabled val="1"/>
        </dgm:presLayoutVars>
      </dgm:prSet>
      <dgm:spPr/>
    </dgm:pt>
    <dgm:pt modelId="{9D857102-7B3B-4D99-AD07-E3AA5FB6D9A6}" type="pres">
      <dgm:prSet presAssocID="{6ACB01CB-DC52-4A74-9B46-9589B594CA43}" presName="spacer" presStyleCnt="0"/>
      <dgm:spPr/>
    </dgm:pt>
    <dgm:pt modelId="{4105DDA2-D6E1-42C0-9F68-0A4C94726D6E}" type="pres">
      <dgm:prSet presAssocID="{06C940CA-FED1-4504-9AE5-CF82CB58B248}" presName="parentText" presStyleLbl="node1" presStyleIdx="5" presStyleCnt="6">
        <dgm:presLayoutVars>
          <dgm:chMax val="0"/>
          <dgm:bulletEnabled val="1"/>
        </dgm:presLayoutVars>
      </dgm:prSet>
      <dgm:spPr/>
    </dgm:pt>
  </dgm:ptLst>
  <dgm:cxnLst>
    <dgm:cxn modelId="{E55CD801-7177-40F0-893C-CA96D31D619E}" srcId="{B83BAD09-D1C1-45C8-8DCC-D0C6129BBF51}" destId="{77E97D2A-C4BE-417D-978E-D9F094B8352B}" srcOrd="1" destOrd="0" parTransId="{0E35C17E-A898-470F-B81C-C3A291F23784}" sibTransId="{3AD95BF5-08C9-46B2-B782-52F17E17C280}"/>
    <dgm:cxn modelId="{8F66FD01-7CD9-4129-B1F8-0A4CD5FB4636}" type="presOf" srcId="{479243CD-9E77-4448-96F8-A204A4EBF4BB}" destId="{D4A0B8EF-1E58-4A85-836B-A27FE5641B7C}" srcOrd="0" destOrd="1" presId="urn:microsoft.com/office/officeart/2005/8/layout/vList2"/>
    <dgm:cxn modelId="{77F5B502-765D-4100-A84E-9F876EF6169C}" type="presOf" srcId="{E46B0579-AA77-48DF-8955-2E4B18410912}" destId="{015A225A-EDB6-4F25-86F3-FFF0A46D46E2}" srcOrd="0" destOrd="0" presId="urn:microsoft.com/office/officeart/2005/8/layout/vList2"/>
    <dgm:cxn modelId="{0671DB1B-80D9-49A9-9D87-16A7C5C0233F}" srcId="{1D695515-AD02-446B-AAF1-9B5CDF1E3B09}" destId="{F06871C8-07CD-4F3F-8548-ACF0F40795D3}" srcOrd="4" destOrd="0" parTransId="{903FF575-C4F9-4725-B814-19406F46461C}" sibTransId="{6ACB01CB-DC52-4A74-9B46-9589B594CA43}"/>
    <dgm:cxn modelId="{0AE85A26-41A7-45F8-844C-6D6B9ED62C75}" srcId="{1D695515-AD02-446B-AAF1-9B5CDF1E3B09}" destId="{B83BAD09-D1C1-45C8-8DCC-D0C6129BBF51}" srcOrd="2" destOrd="0" parTransId="{4E8C5D4B-8E2E-4BA5-8427-1BA9097FA957}" sibTransId="{CBF9DC38-C589-434A-8DE3-78D14D1F0029}"/>
    <dgm:cxn modelId="{8EB5A52C-94F5-4C03-917A-BAC51D6132AA}" type="presOf" srcId="{2296DEC2-0D57-4A25-BE84-5D11730183D0}" destId="{024F8050-E8FB-4A13-BC46-25FA5FEF3666}" srcOrd="0" destOrd="0" presId="urn:microsoft.com/office/officeart/2005/8/layout/vList2"/>
    <dgm:cxn modelId="{31B11D31-10D8-478F-B12E-E83052D55884}" srcId="{1D695515-AD02-446B-AAF1-9B5CDF1E3B09}" destId="{FB7C8590-FA72-4915-9A26-EB1D2C67A1F6}" srcOrd="3" destOrd="0" parTransId="{B259C753-4944-41FE-89BF-4606CD75D17C}" sibTransId="{1BE523FD-B61C-418D-BBD2-38D7C3129AE3}"/>
    <dgm:cxn modelId="{6EF32836-7520-4A5F-B02D-E121FBBDE456}" type="presOf" srcId="{5132E25F-197A-4ADE-96CA-E4DA90ED1ED7}" destId="{024F8050-E8FB-4A13-BC46-25FA5FEF3666}" srcOrd="0" destOrd="2" presId="urn:microsoft.com/office/officeart/2005/8/layout/vList2"/>
    <dgm:cxn modelId="{194FB15B-4933-4BF2-AE49-D11319534FD8}" srcId="{1D695515-AD02-446B-AAF1-9B5CDF1E3B09}" destId="{F0D743D5-119E-4423-8DAB-093231789E8C}" srcOrd="1" destOrd="0" parTransId="{3DA6E761-DCD3-4F43-A218-857DE87C2DE6}" sibTransId="{5DBF2575-7955-4B6B-8AAE-4EC2D9A26755}"/>
    <dgm:cxn modelId="{0702DF5E-8E4A-4017-8603-5F6A8D007486}" type="presOf" srcId="{06C940CA-FED1-4504-9AE5-CF82CB58B248}" destId="{4105DDA2-D6E1-42C0-9F68-0A4C94726D6E}" srcOrd="0" destOrd="0" presId="urn:microsoft.com/office/officeart/2005/8/layout/vList2"/>
    <dgm:cxn modelId="{63482444-E13C-49C8-8171-FAF4FFD6CA29}" type="presOf" srcId="{1D695515-AD02-446B-AAF1-9B5CDF1E3B09}" destId="{12091B9C-B4F4-4186-A6D8-AA65EE9493E3}" srcOrd="0" destOrd="0" presId="urn:microsoft.com/office/officeart/2005/8/layout/vList2"/>
    <dgm:cxn modelId="{14354048-A838-452F-BD88-469193C4ED28}" srcId="{1D695515-AD02-446B-AAF1-9B5CDF1E3B09}" destId="{06C940CA-FED1-4504-9AE5-CF82CB58B248}" srcOrd="5" destOrd="0" parTransId="{B3DF17D8-C8EC-4CCB-B0CD-8ACAA09AEED0}" sibTransId="{D7108FC5-D1F1-4BCE-96D7-EABEE1ED75BA}"/>
    <dgm:cxn modelId="{D2477859-A2AD-439C-A040-781EC9354717}" type="presOf" srcId="{095BD73F-157F-4E39-953D-CD1F38903EDA}" destId="{D4A0B8EF-1E58-4A85-836B-A27FE5641B7C}" srcOrd="0" destOrd="0" presId="urn:microsoft.com/office/officeart/2005/8/layout/vList2"/>
    <dgm:cxn modelId="{3FCCF05A-B5FC-4BCA-A8EC-C014AB117ACA}" srcId="{FB7C8590-FA72-4915-9A26-EB1D2C67A1F6}" destId="{095BD73F-157F-4E39-953D-CD1F38903EDA}" srcOrd="0" destOrd="0" parTransId="{A7CA2D97-B448-4968-838D-516F6C729345}" sibTransId="{23036ABE-E1D4-4181-90F0-D474F4D47D6A}"/>
    <dgm:cxn modelId="{86279D91-2EA4-438E-A211-F234E263DD7F}" srcId="{B83BAD09-D1C1-45C8-8DCC-D0C6129BBF51}" destId="{5132E25F-197A-4ADE-96CA-E4DA90ED1ED7}" srcOrd="2" destOrd="0" parTransId="{97B91ABD-D484-464A-A053-096CED8E356D}" sibTransId="{2DE75012-7649-4B82-B265-8BB3638046CA}"/>
    <dgm:cxn modelId="{9CBA1694-FCB4-432B-866C-9349A7CCBB63}" type="presOf" srcId="{77E97D2A-C4BE-417D-978E-D9F094B8352B}" destId="{024F8050-E8FB-4A13-BC46-25FA5FEF3666}" srcOrd="0" destOrd="1" presId="urn:microsoft.com/office/officeart/2005/8/layout/vList2"/>
    <dgm:cxn modelId="{C53095A5-6813-4763-9922-C3479B357B10}" srcId="{1D695515-AD02-446B-AAF1-9B5CDF1E3B09}" destId="{E46B0579-AA77-48DF-8955-2E4B18410912}" srcOrd="0" destOrd="0" parTransId="{77B540A4-AB85-44B7-9351-19ACE711951F}" sibTransId="{16A4069E-D0E3-42D7-A229-7D1833DFE29D}"/>
    <dgm:cxn modelId="{C18BADA8-85D0-4021-8732-07DFDD31AE4A}" srcId="{B83BAD09-D1C1-45C8-8DCC-D0C6129BBF51}" destId="{E5C91ACD-0761-4D9F-96D9-44E625F3423F}" srcOrd="3" destOrd="0" parTransId="{339E1E7D-52B3-4208-941A-542892FA5D8D}" sibTransId="{75329087-6691-453E-AD29-BB6D0A21A3F4}"/>
    <dgm:cxn modelId="{51B5B2AE-FDC5-487E-8789-3E3B1B0C30F2}" type="presOf" srcId="{E5C91ACD-0761-4D9F-96D9-44E625F3423F}" destId="{024F8050-E8FB-4A13-BC46-25FA5FEF3666}" srcOrd="0" destOrd="3" presId="urn:microsoft.com/office/officeart/2005/8/layout/vList2"/>
    <dgm:cxn modelId="{0AC2F1B6-37D3-468C-B1A7-B1E80C3C385A}" type="presOf" srcId="{F0D743D5-119E-4423-8DAB-093231789E8C}" destId="{71A52769-C953-4B5C-B801-F5D71F07D8C7}" srcOrd="0" destOrd="0" presId="urn:microsoft.com/office/officeart/2005/8/layout/vList2"/>
    <dgm:cxn modelId="{8C3120BC-0196-4043-94F9-A7E9364053C6}" type="presOf" srcId="{B83BAD09-D1C1-45C8-8DCC-D0C6129BBF51}" destId="{F9FBEBDF-A7CF-4A93-B146-7457E0271A17}" srcOrd="0" destOrd="0" presId="urn:microsoft.com/office/officeart/2005/8/layout/vList2"/>
    <dgm:cxn modelId="{8CC244C0-7916-41F7-967A-2AF4F400F0D3}" type="presOf" srcId="{F06871C8-07CD-4F3F-8548-ACF0F40795D3}" destId="{2A9FE6B1-8958-4227-9453-C5E0BED2E17E}" srcOrd="0" destOrd="0" presId="urn:microsoft.com/office/officeart/2005/8/layout/vList2"/>
    <dgm:cxn modelId="{510F40C6-94BD-4013-9587-5A4EA00FDEC6}" srcId="{FB7C8590-FA72-4915-9A26-EB1D2C67A1F6}" destId="{479243CD-9E77-4448-96F8-A204A4EBF4BB}" srcOrd="1" destOrd="0" parTransId="{8D1EF96F-8DB1-49D7-846B-32ED9C508CAE}" sibTransId="{E388D568-38FF-4364-9221-9256D010B26E}"/>
    <dgm:cxn modelId="{02A088C6-269A-48D9-8A49-309F15A843AA}" srcId="{B83BAD09-D1C1-45C8-8DCC-D0C6129BBF51}" destId="{2296DEC2-0D57-4A25-BE84-5D11730183D0}" srcOrd="0" destOrd="0" parTransId="{588C8E28-DB6C-4667-A82D-EF520BD8C268}" sibTransId="{EAE4E98D-1E6B-4C3E-B899-E0377EDC1C2D}"/>
    <dgm:cxn modelId="{97DF71E2-3485-41D5-8A9E-DD58236B6CD2}" type="presOf" srcId="{FB7C8590-FA72-4915-9A26-EB1D2C67A1F6}" destId="{CF3E9282-FED0-4E8B-9FC4-31BB3A7DF62C}" srcOrd="0" destOrd="0" presId="urn:microsoft.com/office/officeart/2005/8/layout/vList2"/>
    <dgm:cxn modelId="{C61EAD9B-3291-4031-8C1A-3222002FC66C}" type="presParOf" srcId="{12091B9C-B4F4-4186-A6D8-AA65EE9493E3}" destId="{015A225A-EDB6-4F25-86F3-FFF0A46D46E2}" srcOrd="0" destOrd="0" presId="urn:microsoft.com/office/officeart/2005/8/layout/vList2"/>
    <dgm:cxn modelId="{9B1DBE32-3585-43CF-8CFE-FCBC91EFEE10}" type="presParOf" srcId="{12091B9C-B4F4-4186-A6D8-AA65EE9493E3}" destId="{2C97B444-4203-4F6E-807B-2BAE8A1184A4}" srcOrd="1" destOrd="0" presId="urn:microsoft.com/office/officeart/2005/8/layout/vList2"/>
    <dgm:cxn modelId="{708E4AC3-33B9-4CD0-8FA1-AE20E1DA7E9B}" type="presParOf" srcId="{12091B9C-B4F4-4186-A6D8-AA65EE9493E3}" destId="{71A52769-C953-4B5C-B801-F5D71F07D8C7}" srcOrd="2" destOrd="0" presId="urn:microsoft.com/office/officeart/2005/8/layout/vList2"/>
    <dgm:cxn modelId="{4879B6C0-8AE7-4E00-9974-F4D9749F3C80}" type="presParOf" srcId="{12091B9C-B4F4-4186-A6D8-AA65EE9493E3}" destId="{499D4502-A3FE-4F28-88E0-D386070B979E}" srcOrd="3" destOrd="0" presId="urn:microsoft.com/office/officeart/2005/8/layout/vList2"/>
    <dgm:cxn modelId="{4838800A-9112-4D1B-BFD5-25165BD70791}" type="presParOf" srcId="{12091B9C-B4F4-4186-A6D8-AA65EE9493E3}" destId="{F9FBEBDF-A7CF-4A93-B146-7457E0271A17}" srcOrd="4" destOrd="0" presId="urn:microsoft.com/office/officeart/2005/8/layout/vList2"/>
    <dgm:cxn modelId="{334F7958-A6A1-482E-B92D-364344BE79BB}" type="presParOf" srcId="{12091B9C-B4F4-4186-A6D8-AA65EE9493E3}" destId="{024F8050-E8FB-4A13-BC46-25FA5FEF3666}" srcOrd="5" destOrd="0" presId="urn:microsoft.com/office/officeart/2005/8/layout/vList2"/>
    <dgm:cxn modelId="{5230376E-96B5-46CF-AB6D-D9C131C8358E}" type="presParOf" srcId="{12091B9C-B4F4-4186-A6D8-AA65EE9493E3}" destId="{CF3E9282-FED0-4E8B-9FC4-31BB3A7DF62C}" srcOrd="6" destOrd="0" presId="urn:microsoft.com/office/officeart/2005/8/layout/vList2"/>
    <dgm:cxn modelId="{3449A2B1-EDA7-428D-81B7-FA3CFF26BF87}" type="presParOf" srcId="{12091B9C-B4F4-4186-A6D8-AA65EE9493E3}" destId="{D4A0B8EF-1E58-4A85-836B-A27FE5641B7C}" srcOrd="7" destOrd="0" presId="urn:microsoft.com/office/officeart/2005/8/layout/vList2"/>
    <dgm:cxn modelId="{5D4313F0-A9F8-4756-8406-1EA5E709CE22}" type="presParOf" srcId="{12091B9C-B4F4-4186-A6D8-AA65EE9493E3}" destId="{2A9FE6B1-8958-4227-9453-C5E0BED2E17E}" srcOrd="8" destOrd="0" presId="urn:microsoft.com/office/officeart/2005/8/layout/vList2"/>
    <dgm:cxn modelId="{B20B390C-BA30-4F69-9BF5-5E581F2B77B8}" type="presParOf" srcId="{12091B9C-B4F4-4186-A6D8-AA65EE9493E3}" destId="{9D857102-7B3B-4D99-AD07-E3AA5FB6D9A6}" srcOrd="9" destOrd="0" presId="urn:microsoft.com/office/officeart/2005/8/layout/vList2"/>
    <dgm:cxn modelId="{782B73E7-CD38-441B-B65C-5AD26EC1FDA5}" type="presParOf" srcId="{12091B9C-B4F4-4186-A6D8-AA65EE9493E3}" destId="{4105DDA2-D6E1-42C0-9F68-0A4C94726D6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CECC4E-70EE-44E4-BDC4-E159EF542595}"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3023AF9-8B1D-446F-AD5F-DD3F8A9EB715}">
      <dgm:prSet/>
      <dgm:spPr/>
      <dgm:t>
        <a:bodyPr/>
        <a:lstStyle/>
        <a:p>
          <a:pPr>
            <a:defRPr b="1"/>
          </a:pPr>
          <a:r>
            <a:rPr lang="tr-TR" b="1" i="0" baseline="0"/>
            <a:t>Type:</a:t>
          </a:r>
          <a:r>
            <a:rPr lang="tr-TR" b="0" i="0" baseline="0"/>
            <a:t> Linear model for binary/multiclass classification.</a:t>
          </a:r>
          <a:endParaRPr lang="en-US"/>
        </a:p>
      </dgm:t>
    </dgm:pt>
    <dgm:pt modelId="{14898289-DB6D-4201-BCBB-64E2920CD49A}" type="parTrans" cxnId="{A01B9080-D2F1-4352-B17C-8861134D3DAF}">
      <dgm:prSet/>
      <dgm:spPr/>
      <dgm:t>
        <a:bodyPr/>
        <a:lstStyle/>
        <a:p>
          <a:endParaRPr lang="en-US"/>
        </a:p>
      </dgm:t>
    </dgm:pt>
    <dgm:pt modelId="{B38B4CDB-382B-45FC-8F03-C94613145EF5}" type="sibTrans" cxnId="{A01B9080-D2F1-4352-B17C-8861134D3DAF}">
      <dgm:prSet/>
      <dgm:spPr/>
      <dgm:t>
        <a:bodyPr/>
        <a:lstStyle/>
        <a:p>
          <a:endParaRPr lang="en-US"/>
        </a:p>
      </dgm:t>
    </dgm:pt>
    <dgm:pt modelId="{7D338AB2-7E37-46AB-BEB1-D08D43F625CC}">
      <dgm:prSet/>
      <dgm:spPr/>
      <dgm:t>
        <a:bodyPr/>
        <a:lstStyle/>
        <a:p>
          <a:pPr>
            <a:defRPr b="1"/>
          </a:pPr>
          <a:r>
            <a:rPr lang="tr-TR" b="1" i="0" baseline="0"/>
            <a:t>Advantages:</a:t>
          </a:r>
          <a:endParaRPr lang="en-US"/>
        </a:p>
      </dgm:t>
    </dgm:pt>
    <dgm:pt modelId="{94C5EF91-CFB9-4FC7-9BB4-E42D9CF9A381}" type="parTrans" cxnId="{0F9F5668-E139-42F3-9F92-D76DCBE9EA08}">
      <dgm:prSet/>
      <dgm:spPr/>
      <dgm:t>
        <a:bodyPr/>
        <a:lstStyle/>
        <a:p>
          <a:endParaRPr lang="en-US"/>
        </a:p>
      </dgm:t>
    </dgm:pt>
    <dgm:pt modelId="{A524F6C7-C8B9-4EC0-80ED-4E72217A493A}" type="sibTrans" cxnId="{0F9F5668-E139-42F3-9F92-D76DCBE9EA08}">
      <dgm:prSet/>
      <dgm:spPr/>
      <dgm:t>
        <a:bodyPr/>
        <a:lstStyle/>
        <a:p>
          <a:endParaRPr lang="en-US"/>
        </a:p>
      </dgm:t>
    </dgm:pt>
    <dgm:pt modelId="{D062F14A-15CE-4875-A89C-3C84E26292CA}">
      <dgm:prSet/>
      <dgm:spPr/>
      <dgm:t>
        <a:bodyPr/>
        <a:lstStyle/>
        <a:p>
          <a:r>
            <a:rPr lang="tr-TR" b="0" i="0" baseline="0"/>
            <a:t>Simple and interpretable.</a:t>
          </a:r>
          <a:endParaRPr lang="en-US"/>
        </a:p>
      </dgm:t>
    </dgm:pt>
    <dgm:pt modelId="{AB5909AC-0722-44AA-99A0-7C02374E0464}" type="parTrans" cxnId="{63CE8E3A-F31E-4139-BB53-D94635B58CEF}">
      <dgm:prSet/>
      <dgm:spPr/>
      <dgm:t>
        <a:bodyPr/>
        <a:lstStyle/>
        <a:p>
          <a:endParaRPr lang="en-US"/>
        </a:p>
      </dgm:t>
    </dgm:pt>
    <dgm:pt modelId="{6E744ACB-3EF6-40E7-BF03-3B8E543263D9}" type="sibTrans" cxnId="{63CE8E3A-F31E-4139-BB53-D94635B58CEF}">
      <dgm:prSet/>
      <dgm:spPr/>
      <dgm:t>
        <a:bodyPr/>
        <a:lstStyle/>
        <a:p>
          <a:endParaRPr lang="en-US"/>
        </a:p>
      </dgm:t>
    </dgm:pt>
    <dgm:pt modelId="{B6017112-7FB6-424F-BB2E-F4CF518D264D}">
      <dgm:prSet/>
      <dgm:spPr/>
      <dgm:t>
        <a:bodyPr/>
        <a:lstStyle/>
        <a:p>
          <a:r>
            <a:rPr lang="tr-TR" b="0" i="0" baseline="0"/>
            <a:t>Effective for linearly separable data.</a:t>
          </a:r>
          <a:endParaRPr lang="en-US"/>
        </a:p>
      </dgm:t>
    </dgm:pt>
    <dgm:pt modelId="{665126DF-9B4D-4076-87C5-D55D2AA9B50F}" type="parTrans" cxnId="{B2E63179-40E3-481B-A9D4-86FE2AD5604F}">
      <dgm:prSet/>
      <dgm:spPr/>
      <dgm:t>
        <a:bodyPr/>
        <a:lstStyle/>
        <a:p>
          <a:endParaRPr lang="en-US"/>
        </a:p>
      </dgm:t>
    </dgm:pt>
    <dgm:pt modelId="{1BBE84FC-3C59-4AA0-B666-1C00F26C8422}" type="sibTrans" cxnId="{B2E63179-40E3-481B-A9D4-86FE2AD5604F}">
      <dgm:prSet/>
      <dgm:spPr/>
      <dgm:t>
        <a:bodyPr/>
        <a:lstStyle/>
        <a:p>
          <a:endParaRPr lang="en-US"/>
        </a:p>
      </dgm:t>
    </dgm:pt>
    <dgm:pt modelId="{DFDBF2CD-0A35-48C9-B63F-B0A0A9305061}">
      <dgm:prSet/>
      <dgm:spPr/>
      <dgm:t>
        <a:bodyPr/>
        <a:lstStyle/>
        <a:p>
          <a:pPr>
            <a:defRPr b="1"/>
          </a:pPr>
          <a:r>
            <a:rPr lang="tr-TR" b="1" i="0" baseline="0" dirty="0" err="1"/>
            <a:t>Drawback</a:t>
          </a:r>
          <a:r>
            <a:rPr lang="tr-TR" b="1" i="0" baseline="0" dirty="0"/>
            <a:t>:</a:t>
          </a:r>
          <a:r>
            <a:rPr lang="tr-TR" b="0" i="0" baseline="0" dirty="0"/>
            <a:t> Limited </a:t>
          </a:r>
          <a:r>
            <a:rPr lang="tr-TR" b="0" i="0" baseline="0" dirty="0" err="1"/>
            <a:t>performance</a:t>
          </a:r>
          <a:r>
            <a:rPr lang="tr-TR" b="0" i="0" baseline="0" dirty="0"/>
            <a:t> </a:t>
          </a:r>
          <a:r>
            <a:rPr lang="tr-TR" b="0" i="0" baseline="0" dirty="0" err="1"/>
            <a:t>with</a:t>
          </a:r>
          <a:r>
            <a:rPr lang="tr-TR" b="0" i="0" baseline="0" dirty="0"/>
            <a:t> </a:t>
          </a:r>
          <a:r>
            <a:rPr lang="tr-TR" b="0" i="0" baseline="0" dirty="0" err="1"/>
            <a:t>non-linear</a:t>
          </a:r>
          <a:r>
            <a:rPr lang="tr-TR" b="0" i="0" baseline="0" dirty="0"/>
            <a:t> </a:t>
          </a:r>
          <a:r>
            <a:rPr lang="tr-TR" b="0" i="0" baseline="0" dirty="0" err="1"/>
            <a:t>relationships</a:t>
          </a:r>
          <a:r>
            <a:rPr lang="tr-TR" b="0" i="0" baseline="0" dirty="0"/>
            <a:t>. </a:t>
          </a:r>
          <a:endParaRPr lang="en-US" dirty="0"/>
        </a:p>
      </dgm:t>
    </dgm:pt>
    <dgm:pt modelId="{338B68FB-3DD4-4B79-9CB6-7D86C2DC734E}" type="parTrans" cxnId="{5C1E26C2-256E-4CB7-B526-D22E13AFE22E}">
      <dgm:prSet/>
      <dgm:spPr/>
      <dgm:t>
        <a:bodyPr/>
        <a:lstStyle/>
        <a:p>
          <a:endParaRPr lang="en-US"/>
        </a:p>
      </dgm:t>
    </dgm:pt>
    <dgm:pt modelId="{B1F6284C-C326-4F8D-895B-2539B9B9E802}" type="sibTrans" cxnId="{5C1E26C2-256E-4CB7-B526-D22E13AFE22E}">
      <dgm:prSet/>
      <dgm:spPr/>
      <dgm:t>
        <a:bodyPr/>
        <a:lstStyle/>
        <a:p>
          <a:endParaRPr lang="en-US"/>
        </a:p>
      </dgm:t>
    </dgm:pt>
    <dgm:pt modelId="{90B3C0CC-6B64-4015-92C5-A7D33CC18857}" type="pres">
      <dgm:prSet presAssocID="{B0CECC4E-70EE-44E4-BDC4-E159EF542595}" presName="root" presStyleCnt="0">
        <dgm:presLayoutVars>
          <dgm:dir/>
          <dgm:resizeHandles val="exact"/>
        </dgm:presLayoutVars>
      </dgm:prSet>
      <dgm:spPr/>
    </dgm:pt>
    <dgm:pt modelId="{6D840FE4-9D11-4E97-ADD8-87BC404C4681}" type="pres">
      <dgm:prSet presAssocID="{C3023AF9-8B1D-446F-AD5F-DD3F8A9EB715}" presName="compNode" presStyleCnt="0"/>
      <dgm:spPr/>
    </dgm:pt>
    <dgm:pt modelId="{2B83F194-D8FD-4855-A3D6-E67134667CC2}" type="pres">
      <dgm:prSet presAssocID="{C3023AF9-8B1D-446F-AD5F-DD3F8A9EB7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26E6E98-8EEA-4052-B0B1-1B4B98DCA9CA}" type="pres">
      <dgm:prSet presAssocID="{C3023AF9-8B1D-446F-AD5F-DD3F8A9EB715}" presName="iconSpace" presStyleCnt="0"/>
      <dgm:spPr/>
    </dgm:pt>
    <dgm:pt modelId="{938C8F3A-E999-4A1E-8148-91AAA8C6BA16}" type="pres">
      <dgm:prSet presAssocID="{C3023AF9-8B1D-446F-AD5F-DD3F8A9EB715}" presName="parTx" presStyleLbl="revTx" presStyleIdx="0" presStyleCnt="6">
        <dgm:presLayoutVars>
          <dgm:chMax val="0"/>
          <dgm:chPref val="0"/>
        </dgm:presLayoutVars>
      </dgm:prSet>
      <dgm:spPr/>
    </dgm:pt>
    <dgm:pt modelId="{6A2C492A-6488-42F7-A659-F0BDE998FD54}" type="pres">
      <dgm:prSet presAssocID="{C3023AF9-8B1D-446F-AD5F-DD3F8A9EB715}" presName="txSpace" presStyleCnt="0"/>
      <dgm:spPr/>
    </dgm:pt>
    <dgm:pt modelId="{B75B859E-3152-49AC-835C-0654D21AC687}" type="pres">
      <dgm:prSet presAssocID="{C3023AF9-8B1D-446F-AD5F-DD3F8A9EB715}" presName="desTx" presStyleLbl="revTx" presStyleIdx="1" presStyleCnt="6">
        <dgm:presLayoutVars/>
      </dgm:prSet>
      <dgm:spPr/>
    </dgm:pt>
    <dgm:pt modelId="{C0D30C81-3080-47F7-BB84-736965F4B898}" type="pres">
      <dgm:prSet presAssocID="{B38B4CDB-382B-45FC-8F03-C94613145EF5}" presName="sibTrans" presStyleCnt="0"/>
      <dgm:spPr/>
    </dgm:pt>
    <dgm:pt modelId="{905FB469-4468-411F-9C10-46F5D45980E7}" type="pres">
      <dgm:prSet presAssocID="{7D338AB2-7E37-46AB-BEB1-D08D43F625CC}" presName="compNode" presStyleCnt="0"/>
      <dgm:spPr/>
    </dgm:pt>
    <dgm:pt modelId="{6E4A7FA5-91D4-4922-AF1B-E81DF77CA980}" type="pres">
      <dgm:prSet presAssocID="{7D338AB2-7E37-46AB-BEB1-D08D43F625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A8631C15-2C48-494F-B04A-06D1B7169071}" type="pres">
      <dgm:prSet presAssocID="{7D338AB2-7E37-46AB-BEB1-D08D43F625CC}" presName="iconSpace" presStyleCnt="0"/>
      <dgm:spPr/>
    </dgm:pt>
    <dgm:pt modelId="{99943E12-0417-45A4-97DF-BED842491A52}" type="pres">
      <dgm:prSet presAssocID="{7D338AB2-7E37-46AB-BEB1-D08D43F625CC}" presName="parTx" presStyleLbl="revTx" presStyleIdx="2" presStyleCnt="6">
        <dgm:presLayoutVars>
          <dgm:chMax val="0"/>
          <dgm:chPref val="0"/>
        </dgm:presLayoutVars>
      </dgm:prSet>
      <dgm:spPr/>
    </dgm:pt>
    <dgm:pt modelId="{32F2D228-1A73-4A56-BB0D-EFEEE5716B31}" type="pres">
      <dgm:prSet presAssocID="{7D338AB2-7E37-46AB-BEB1-D08D43F625CC}" presName="txSpace" presStyleCnt="0"/>
      <dgm:spPr/>
    </dgm:pt>
    <dgm:pt modelId="{AA05EAD2-237C-4486-8C35-38A75D9AC190}" type="pres">
      <dgm:prSet presAssocID="{7D338AB2-7E37-46AB-BEB1-D08D43F625CC}" presName="desTx" presStyleLbl="revTx" presStyleIdx="3" presStyleCnt="6">
        <dgm:presLayoutVars/>
      </dgm:prSet>
      <dgm:spPr/>
    </dgm:pt>
    <dgm:pt modelId="{34C524AA-8FC6-4D41-87F7-408BFD50B89F}" type="pres">
      <dgm:prSet presAssocID="{A524F6C7-C8B9-4EC0-80ED-4E72217A493A}" presName="sibTrans" presStyleCnt="0"/>
      <dgm:spPr/>
    </dgm:pt>
    <dgm:pt modelId="{20A4D65A-FD17-4963-8363-45E03C85B6F5}" type="pres">
      <dgm:prSet presAssocID="{DFDBF2CD-0A35-48C9-B63F-B0A0A9305061}" presName="compNode" presStyleCnt="0"/>
      <dgm:spPr/>
    </dgm:pt>
    <dgm:pt modelId="{CD26AE45-7614-4848-BDE8-67E349E53AC4}" type="pres">
      <dgm:prSet presAssocID="{DFDBF2CD-0A35-48C9-B63F-B0A0A93050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sion chart"/>
        </a:ext>
      </dgm:extLst>
    </dgm:pt>
    <dgm:pt modelId="{98C04353-088F-4B50-AF6C-5DDE69D93C46}" type="pres">
      <dgm:prSet presAssocID="{DFDBF2CD-0A35-48C9-B63F-B0A0A9305061}" presName="iconSpace" presStyleCnt="0"/>
      <dgm:spPr/>
    </dgm:pt>
    <dgm:pt modelId="{204BFCE7-5B4B-4584-9C19-3B3E67824DB8}" type="pres">
      <dgm:prSet presAssocID="{DFDBF2CD-0A35-48C9-B63F-B0A0A9305061}" presName="parTx" presStyleLbl="revTx" presStyleIdx="4" presStyleCnt="6">
        <dgm:presLayoutVars>
          <dgm:chMax val="0"/>
          <dgm:chPref val="0"/>
        </dgm:presLayoutVars>
      </dgm:prSet>
      <dgm:spPr/>
    </dgm:pt>
    <dgm:pt modelId="{621C7B02-4C0A-4F2E-855B-5738807D75D1}" type="pres">
      <dgm:prSet presAssocID="{DFDBF2CD-0A35-48C9-B63F-B0A0A9305061}" presName="txSpace" presStyleCnt="0"/>
      <dgm:spPr/>
    </dgm:pt>
    <dgm:pt modelId="{335B12D5-685B-4FB5-8893-EA170708C844}" type="pres">
      <dgm:prSet presAssocID="{DFDBF2CD-0A35-48C9-B63F-B0A0A9305061}" presName="desTx" presStyleLbl="revTx" presStyleIdx="5" presStyleCnt="6">
        <dgm:presLayoutVars/>
      </dgm:prSet>
      <dgm:spPr/>
    </dgm:pt>
  </dgm:ptLst>
  <dgm:cxnLst>
    <dgm:cxn modelId="{1E66F723-F326-46A8-B7E0-BB4803725F41}" type="presOf" srcId="{C3023AF9-8B1D-446F-AD5F-DD3F8A9EB715}" destId="{938C8F3A-E999-4A1E-8148-91AAA8C6BA16}" srcOrd="0" destOrd="0" presId="urn:microsoft.com/office/officeart/2018/2/layout/IconLabelDescriptionList"/>
    <dgm:cxn modelId="{CABD0037-9A1C-4F33-BE98-A00CBFD8329D}" type="presOf" srcId="{DFDBF2CD-0A35-48C9-B63F-B0A0A9305061}" destId="{204BFCE7-5B4B-4584-9C19-3B3E67824DB8}" srcOrd="0" destOrd="0" presId="urn:microsoft.com/office/officeart/2018/2/layout/IconLabelDescriptionList"/>
    <dgm:cxn modelId="{63CE8E3A-F31E-4139-BB53-D94635B58CEF}" srcId="{7D338AB2-7E37-46AB-BEB1-D08D43F625CC}" destId="{D062F14A-15CE-4875-A89C-3C84E26292CA}" srcOrd="0" destOrd="0" parTransId="{AB5909AC-0722-44AA-99A0-7C02374E0464}" sibTransId="{6E744ACB-3EF6-40E7-BF03-3B8E543263D9}"/>
    <dgm:cxn modelId="{1B82C662-4BE2-4D56-B0E3-D5D60D6FD78B}" type="presOf" srcId="{7D338AB2-7E37-46AB-BEB1-D08D43F625CC}" destId="{99943E12-0417-45A4-97DF-BED842491A52}" srcOrd="0" destOrd="0" presId="urn:microsoft.com/office/officeart/2018/2/layout/IconLabelDescriptionList"/>
    <dgm:cxn modelId="{E8800243-4BA5-4A83-A1AB-BAFDA2725ACB}" type="presOf" srcId="{B6017112-7FB6-424F-BB2E-F4CF518D264D}" destId="{AA05EAD2-237C-4486-8C35-38A75D9AC190}" srcOrd="0" destOrd="1" presId="urn:microsoft.com/office/officeart/2018/2/layout/IconLabelDescriptionList"/>
    <dgm:cxn modelId="{0F9F5668-E139-42F3-9F92-D76DCBE9EA08}" srcId="{B0CECC4E-70EE-44E4-BDC4-E159EF542595}" destId="{7D338AB2-7E37-46AB-BEB1-D08D43F625CC}" srcOrd="1" destOrd="0" parTransId="{94C5EF91-CFB9-4FC7-9BB4-E42D9CF9A381}" sibTransId="{A524F6C7-C8B9-4EC0-80ED-4E72217A493A}"/>
    <dgm:cxn modelId="{B2E63179-40E3-481B-A9D4-86FE2AD5604F}" srcId="{7D338AB2-7E37-46AB-BEB1-D08D43F625CC}" destId="{B6017112-7FB6-424F-BB2E-F4CF518D264D}" srcOrd="1" destOrd="0" parTransId="{665126DF-9B4D-4076-87C5-D55D2AA9B50F}" sibTransId="{1BBE84FC-3C59-4AA0-B666-1C00F26C8422}"/>
    <dgm:cxn modelId="{A01B9080-D2F1-4352-B17C-8861134D3DAF}" srcId="{B0CECC4E-70EE-44E4-BDC4-E159EF542595}" destId="{C3023AF9-8B1D-446F-AD5F-DD3F8A9EB715}" srcOrd="0" destOrd="0" parTransId="{14898289-DB6D-4201-BCBB-64E2920CD49A}" sibTransId="{B38B4CDB-382B-45FC-8F03-C94613145EF5}"/>
    <dgm:cxn modelId="{4357BD96-EFDD-40D0-8FAE-DC8DC39CBB5B}" type="presOf" srcId="{B0CECC4E-70EE-44E4-BDC4-E159EF542595}" destId="{90B3C0CC-6B64-4015-92C5-A7D33CC18857}" srcOrd="0" destOrd="0" presId="urn:microsoft.com/office/officeart/2018/2/layout/IconLabelDescriptionList"/>
    <dgm:cxn modelId="{5C1E26C2-256E-4CB7-B526-D22E13AFE22E}" srcId="{B0CECC4E-70EE-44E4-BDC4-E159EF542595}" destId="{DFDBF2CD-0A35-48C9-B63F-B0A0A9305061}" srcOrd="2" destOrd="0" parTransId="{338B68FB-3DD4-4B79-9CB6-7D86C2DC734E}" sibTransId="{B1F6284C-C326-4F8D-895B-2539B9B9E802}"/>
    <dgm:cxn modelId="{DDBBDDF4-1709-488C-81F1-910DC542F017}" type="presOf" srcId="{D062F14A-15CE-4875-A89C-3C84E26292CA}" destId="{AA05EAD2-237C-4486-8C35-38A75D9AC190}" srcOrd="0" destOrd="0" presId="urn:microsoft.com/office/officeart/2018/2/layout/IconLabelDescriptionList"/>
    <dgm:cxn modelId="{816DA319-9BCC-47B0-8825-CD8C585F24ED}" type="presParOf" srcId="{90B3C0CC-6B64-4015-92C5-A7D33CC18857}" destId="{6D840FE4-9D11-4E97-ADD8-87BC404C4681}" srcOrd="0" destOrd="0" presId="urn:microsoft.com/office/officeart/2018/2/layout/IconLabelDescriptionList"/>
    <dgm:cxn modelId="{030D9A21-23BC-4903-89F9-25F29E5F5BD9}" type="presParOf" srcId="{6D840FE4-9D11-4E97-ADD8-87BC404C4681}" destId="{2B83F194-D8FD-4855-A3D6-E67134667CC2}" srcOrd="0" destOrd="0" presId="urn:microsoft.com/office/officeart/2018/2/layout/IconLabelDescriptionList"/>
    <dgm:cxn modelId="{E2CFBFDE-3BC4-4F87-8BC0-DC87F684B3FA}" type="presParOf" srcId="{6D840FE4-9D11-4E97-ADD8-87BC404C4681}" destId="{C26E6E98-8EEA-4052-B0B1-1B4B98DCA9CA}" srcOrd="1" destOrd="0" presId="urn:microsoft.com/office/officeart/2018/2/layout/IconLabelDescriptionList"/>
    <dgm:cxn modelId="{0CAAC18E-5A95-4069-AAFE-CFF0A2AA93E0}" type="presParOf" srcId="{6D840FE4-9D11-4E97-ADD8-87BC404C4681}" destId="{938C8F3A-E999-4A1E-8148-91AAA8C6BA16}" srcOrd="2" destOrd="0" presId="urn:microsoft.com/office/officeart/2018/2/layout/IconLabelDescriptionList"/>
    <dgm:cxn modelId="{C4625FCA-D882-45A3-9871-3A23695E2748}" type="presParOf" srcId="{6D840FE4-9D11-4E97-ADD8-87BC404C4681}" destId="{6A2C492A-6488-42F7-A659-F0BDE998FD54}" srcOrd="3" destOrd="0" presId="urn:microsoft.com/office/officeart/2018/2/layout/IconLabelDescriptionList"/>
    <dgm:cxn modelId="{93AE9870-50E9-4DA5-8593-6E8D681BD724}" type="presParOf" srcId="{6D840FE4-9D11-4E97-ADD8-87BC404C4681}" destId="{B75B859E-3152-49AC-835C-0654D21AC687}" srcOrd="4" destOrd="0" presId="urn:microsoft.com/office/officeart/2018/2/layout/IconLabelDescriptionList"/>
    <dgm:cxn modelId="{99EBE7C1-3CF1-4DC2-BC81-0234C76A88C1}" type="presParOf" srcId="{90B3C0CC-6B64-4015-92C5-A7D33CC18857}" destId="{C0D30C81-3080-47F7-BB84-736965F4B898}" srcOrd="1" destOrd="0" presId="urn:microsoft.com/office/officeart/2018/2/layout/IconLabelDescriptionList"/>
    <dgm:cxn modelId="{EC86FC33-DF6E-4806-9A77-AE7FD39CDAB4}" type="presParOf" srcId="{90B3C0CC-6B64-4015-92C5-A7D33CC18857}" destId="{905FB469-4468-411F-9C10-46F5D45980E7}" srcOrd="2" destOrd="0" presId="urn:microsoft.com/office/officeart/2018/2/layout/IconLabelDescriptionList"/>
    <dgm:cxn modelId="{CB1D8240-322E-4965-9838-A9E15FE4522C}" type="presParOf" srcId="{905FB469-4468-411F-9C10-46F5D45980E7}" destId="{6E4A7FA5-91D4-4922-AF1B-E81DF77CA980}" srcOrd="0" destOrd="0" presId="urn:microsoft.com/office/officeart/2018/2/layout/IconLabelDescriptionList"/>
    <dgm:cxn modelId="{B0C9A1BF-C50B-4A67-8FFE-79211CF2CCC6}" type="presParOf" srcId="{905FB469-4468-411F-9C10-46F5D45980E7}" destId="{A8631C15-2C48-494F-B04A-06D1B7169071}" srcOrd="1" destOrd="0" presId="urn:microsoft.com/office/officeart/2018/2/layout/IconLabelDescriptionList"/>
    <dgm:cxn modelId="{EAC2B4FC-FEF5-45D7-BC62-106B57832036}" type="presParOf" srcId="{905FB469-4468-411F-9C10-46F5D45980E7}" destId="{99943E12-0417-45A4-97DF-BED842491A52}" srcOrd="2" destOrd="0" presId="urn:microsoft.com/office/officeart/2018/2/layout/IconLabelDescriptionList"/>
    <dgm:cxn modelId="{CB0B9698-C58F-44F5-9A90-AC32B8509977}" type="presParOf" srcId="{905FB469-4468-411F-9C10-46F5D45980E7}" destId="{32F2D228-1A73-4A56-BB0D-EFEEE5716B31}" srcOrd="3" destOrd="0" presId="urn:microsoft.com/office/officeart/2018/2/layout/IconLabelDescriptionList"/>
    <dgm:cxn modelId="{A18985C8-A06C-4E28-9315-51E468EC761E}" type="presParOf" srcId="{905FB469-4468-411F-9C10-46F5D45980E7}" destId="{AA05EAD2-237C-4486-8C35-38A75D9AC190}" srcOrd="4" destOrd="0" presId="urn:microsoft.com/office/officeart/2018/2/layout/IconLabelDescriptionList"/>
    <dgm:cxn modelId="{0F2CB4BB-8E2B-4F81-A746-54DC067ABD48}" type="presParOf" srcId="{90B3C0CC-6B64-4015-92C5-A7D33CC18857}" destId="{34C524AA-8FC6-4D41-87F7-408BFD50B89F}" srcOrd="3" destOrd="0" presId="urn:microsoft.com/office/officeart/2018/2/layout/IconLabelDescriptionList"/>
    <dgm:cxn modelId="{F5973E1D-D668-4D95-B8C7-31714A85B3CE}" type="presParOf" srcId="{90B3C0CC-6B64-4015-92C5-A7D33CC18857}" destId="{20A4D65A-FD17-4963-8363-45E03C85B6F5}" srcOrd="4" destOrd="0" presId="urn:microsoft.com/office/officeart/2018/2/layout/IconLabelDescriptionList"/>
    <dgm:cxn modelId="{EC8A4FD2-D2B1-4E15-9234-FCC9F1267227}" type="presParOf" srcId="{20A4D65A-FD17-4963-8363-45E03C85B6F5}" destId="{CD26AE45-7614-4848-BDE8-67E349E53AC4}" srcOrd="0" destOrd="0" presId="urn:microsoft.com/office/officeart/2018/2/layout/IconLabelDescriptionList"/>
    <dgm:cxn modelId="{B70836FA-FF08-4B7C-B6CC-AEF32B34ABDD}" type="presParOf" srcId="{20A4D65A-FD17-4963-8363-45E03C85B6F5}" destId="{98C04353-088F-4B50-AF6C-5DDE69D93C46}" srcOrd="1" destOrd="0" presId="urn:microsoft.com/office/officeart/2018/2/layout/IconLabelDescriptionList"/>
    <dgm:cxn modelId="{62423089-F5F7-44E0-8105-1858A1BB0943}" type="presParOf" srcId="{20A4D65A-FD17-4963-8363-45E03C85B6F5}" destId="{204BFCE7-5B4B-4584-9C19-3B3E67824DB8}" srcOrd="2" destOrd="0" presId="urn:microsoft.com/office/officeart/2018/2/layout/IconLabelDescriptionList"/>
    <dgm:cxn modelId="{59E2A11F-BD09-413D-86CF-B2522439E725}" type="presParOf" srcId="{20A4D65A-FD17-4963-8363-45E03C85B6F5}" destId="{621C7B02-4C0A-4F2E-855B-5738807D75D1}" srcOrd="3" destOrd="0" presId="urn:microsoft.com/office/officeart/2018/2/layout/IconLabelDescriptionList"/>
    <dgm:cxn modelId="{01FA11A0-FF77-4168-9B62-5366CEE078AF}" type="presParOf" srcId="{20A4D65A-FD17-4963-8363-45E03C85B6F5}" destId="{335B12D5-685B-4FB5-8893-EA170708C84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A225A-EDB6-4F25-86F3-FFF0A46D46E2}">
      <dsp:nvSpPr>
        <dsp:cNvPr id="0" name=""/>
        <dsp:cNvSpPr/>
      </dsp:nvSpPr>
      <dsp:spPr>
        <a:xfrm>
          <a:off x="0" y="49890"/>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Project Overview</a:t>
          </a:r>
        </a:p>
      </dsp:txBody>
      <dsp:txXfrm>
        <a:off x="16392" y="66282"/>
        <a:ext cx="9873216" cy="303006"/>
      </dsp:txXfrm>
    </dsp:sp>
    <dsp:sp modelId="{71A52769-C953-4B5C-B801-F5D71F07D8C7}">
      <dsp:nvSpPr>
        <dsp:cNvPr id="0" name=""/>
        <dsp:cNvSpPr/>
      </dsp:nvSpPr>
      <dsp:spPr>
        <a:xfrm>
          <a:off x="0" y="426000"/>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Dataset Details</a:t>
          </a:r>
        </a:p>
      </dsp:txBody>
      <dsp:txXfrm>
        <a:off x="16392" y="442392"/>
        <a:ext cx="9873216" cy="303006"/>
      </dsp:txXfrm>
    </dsp:sp>
    <dsp:sp modelId="{F9FBEBDF-A7CF-4A93-B146-7457E0271A17}">
      <dsp:nvSpPr>
        <dsp:cNvPr id="0" name=""/>
        <dsp:cNvSpPr/>
      </dsp:nvSpPr>
      <dsp:spPr>
        <a:xfrm>
          <a:off x="0" y="802110"/>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MFCC</a:t>
          </a:r>
          <a:r>
            <a:rPr lang="tr-TR" sz="1400" kern="1200" dirty="0"/>
            <a:t>(</a:t>
          </a:r>
          <a:r>
            <a:rPr lang="tr-TR" sz="1400" b="1" kern="1200" dirty="0" err="1"/>
            <a:t>Mel-Frequency</a:t>
          </a:r>
          <a:r>
            <a:rPr lang="tr-TR" sz="1400" b="1" kern="1200" dirty="0"/>
            <a:t> </a:t>
          </a:r>
          <a:r>
            <a:rPr lang="tr-TR" sz="1400" b="1" kern="1200" dirty="0" err="1"/>
            <a:t>Cepstral</a:t>
          </a:r>
          <a:r>
            <a:rPr lang="tr-TR" sz="1400" b="1" kern="1200" dirty="0"/>
            <a:t> </a:t>
          </a:r>
          <a:r>
            <a:rPr lang="tr-TR" sz="1400" b="1" kern="1200" dirty="0" err="1"/>
            <a:t>Coefficients</a:t>
          </a:r>
          <a:r>
            <a:rPr lang="tr-TR" sz="1400" b="1" kern="1200" dirty="0"/>
            <a:t>)</a:t>
          </a:r>
          <a:endParaRPr lang="en-US" sz="1400" kern="1200" dirty="0"/>
        </a:p>
      </dsp:txBody>
      <dsp:txXfrm>
        <a:off x="16392" y="818502"/>
        <a:ext cx="9873216" cy="303006"/>
      </dsp:txXfrm>
    </dsp:sp>
    <dsp:sp modelId="{024F8050-E8FB-4A13-BC46-25FA5FEF3666}">
      <dsp:nvSpPr>
        <dsp:cNvPr id="0" name=""/>
        <dsp:cNvSpPr/>
      </dsp:nvSpPr>
      <dsp:spPr>
        <a:xfrm>
          <a:off x="0" y="1137900"/>
          <a:ext cx="9906000" cy="76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tr-TR" sz="1100" kern="1200" dirty="0" err="1"/>
            <a:t>What</a:t>
          </a:r>
          <a:r>
            <a:rPr lang="tr-TR" sz="1100" kern="1200" dirty="0"/>
            <a:t> is MFCC</a:t>
          </a:r>
          <a:endParaRPr lang="en-US" sz="1100" kern="1200" dirty="0"/>
        </a:p>
        <a:p>
          <a:pPr marL="57150" lvl="1" indent="-57150" algn="l" defTabSz="488950">
            <a:lnSpc>
              <a:spcPct val="90000"/>
            </a:lnSpc>
            <a:spcBef>
              <a:spcPct val="0"/>
            </a:spcBef>
            <a:spcAft>
              <a:spcPct val="20000"/>
            </a:spcAft>
            <a:buChar char="•"/>
          </a:pPr>
          <a:r>
            <a:rPr lang="en-US" sz="1100" kern="1200" dirty="0"/>
            <a:t>Feature Extraction with MFCC</a:t>
          </a:r>
        </a:p>
        <a:p>
          <a:pPr marL="57150" lvl="1" indent="-57150" algn="l" defTabSz="488950">
            <a:lnSpc>
              <a:spcPct val="90000"/>
            </a:lnSpc>
            <a:spcBef>
              <a:spcPct val="0"/>
            </a:spcBef>
            <a:spcAft>
              <a:spcPct val="20000"/>
            </a:spcAft>
            <a:buChar char="•"/>
          </a:pPr>
          <a:r>
            <a:rPr lang="tr-TR" sz="1100" kern="1200" dirty="0"/>
            <a:t>C</a:t>
          </a:r>
          <a:r>
            <a:rPr lang="en-US" sz="1100" kern="1200" dirty="0" err="1"/>
            <a:t>oefficients</a:t>
          </a:r>
          <a:endParaRPr lang="en-US" sz="1100" kern="1200" dirty="0"/>
        </a:p>
        <a:p>
          <a:pPr marL="57150" lvl="1" indent="-57150" algn="l" defTabSz="488950">
            <a:lnSpc>
              <a:spcPct val="90000"/>
            </a:lnSpc>
            <a:spcBef>
              <a:spcPct val="0"/>
            </a:spcBef>
            <a:spcAft>
              <a:spcPct val="20000"/>
            </a:spcAft>
            <a:buChar char="•"/>
          </a:pPr>
          <a:r>
            <a:rPr lang="tr-TR" sz="1100" kern="1200" dirty="0" err="1"/>
            <a:t>Examples</a:t>
          </a:r>
          <a:endParaRPr lang="en-US" sz="1100" kern="1200" dirty="0"/>
        </a:p>
      </dsp:txBody>
      <dsp:txXfrm>
        <a:off x="0" y="1137900"/>
        <a:ext cx="9906000" cy="767970"/>
      </dsp:txXfrm>
    </dsp:sp>
    <dsp:sp modelId="{CF3E9282-FED0-4E8B-9FC4-31BB3A7DF62C}">
      <dsp:nvSpPr>
        <dsp:cNvPr id="0" name=""/>
        <dsp:cNvSpPr/>
      </dsp:nvSpPr>
      <dsp:spPr>
        <a:xfrm>
          <a:off x="0" y="1905870"/>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Classification Models</a:t>
          </a:r>
        </a:p>
      </dsp:txBody>
      <dsp:txXfrm>
        <a:off x="16392" y="1922262"/>
        <a:ext cx="9873216" cy="303006"/>
      </dsp:txXfrm>
    </dsp:sp>
    <dsp:sp modelId="{D4A0B8EF-1E58-4A85-836B-A27FE5641B7C}">
      <dsp:nvSpPr>
        <dsp:cNvPr id="0" name=""/>
        <dsp:cNvSpPr/>
      </dsp:nvSpPr>
      <dsp:spPr>
        <a:xfrm>
          <a:off x="0" y="2241660"/>
          <a:ext cx="9906000" cy="383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Logistic Regression</a:t>
          </a:r>
        </a:p>
        <a:p>
          <a:pPr marL="57150" lvl="1" indent="-57150" algn="l" defTabSz="488950">
            <a:lnSpc>
              <a:spcPct val="90000"/>
            </a:lnSpc>
            <a:spcBef>
              <a:spcPct val="0"/>
            </a:spcBef>
            <a:spcAft>
              <a:spcPct val="20000"/>
            </a:spcAft>
            <a:buChar char="•"/>
          </a:pPr>
          <a:r>
            <a:rPr lang="en-US" sz="1100" kern="1200"/>
            <a:t>Random Forest</a:t>
          </a:r>
        </a:p>
      </dsp:txBody>
      <dsp:txXfrm>
        <a:off x="0" y="2241660"/>
        <a:ext cx="9906000" cy="383985"/>
      </dsp:txXfrm>
    </dsp:sp>
    <dsp:sp modelId="{2A9FE6B1-8958-4227-9453-C5E0BED2E17E}">
      <dsp:nvSpPr>
        <dsp:cNvPr id="0" name=""/>
        <dsp:cNvSpPr/>
      </dsp:nvSpPr>
      <dsp:spPr>
        <a:xfrm>
          <a:off x="0" y="2625645"/>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Results and Insights</a:t>
          </a:r>
        </a:p>
      </dsp:txBody>
      <dsp:txXfrm>
        <a:off x="16392" y="2642037"/>
        <a:ext cx="9873216" cy="303006"/>
      </dsp:txXfrm>
    </dsp:sp>
    <dsp:sp modelId="{4105DDA2-D6E1-42C0-9F68-0A4C94726D6E}">
      <dsp:nvSpPr>
        <dsp:cNvPr id="0" name=""/>
        <dsp:cNvSpPr/>
      </dsp:nvSpPr>
      <dsp:spPr>
        <a:xfrm>
          <a:off x="0" y="3001755"/>
          <a:ext cx="9906000" cy="33579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Libraries Used in the Code</a:t>
          </a:r>
          <a:endParaRPr lang="en-US" sz="1400" kern="1200" dirty="0"/>
        </a:p>
      </dsp:txBody>
      <dsp:txXfrm>
        <a:off x="16392" y="3018147"/>
        <a:ext cx="9873216" cy="303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194-D8FD-4855-A3D6-E67134667CC2}">
      <dsp:nvSpPr>
        <dsp:cNvPr id="0" name=""/>
        <dsp:cNvSpPr/>
      </dsp:nvSpPr>
      <dsp:spPr>
        <a:xfrm>
          <a:off x="6515" y="707772"/>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8C8F3A-E999-4A1E-8148-91AAA8C6BA16}">
      <dsp:nvSpPr>
        <dsp:cNvPr id="0" name=""/>
        <dsp:cNvSpPr/>
      </dsp:nvSpPr>
      <dsp:spPr>
        <a:xfrm>
          <a:off x="6515" y="1826157"/>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tr-TR" sz="1400" b="1" i="0" kern="1200" baseline="0"/>
            <a:t>Type:</a:t>
          </a:r>
          <a:r>
            <a:rPr lang="tr-TR" sz="1400" b="0" i="0" kern="1200" baseline="0"/>
            <a:t> Linear model for binary/multiclass classification.</a:t>
          </a:r>
          <a:endParaRPr lang="en-US" sz="1400" kern="1200"/>
        </a:p>
      </dsp:txBody>
      <dsp:txXfrm>
        <a:off x="6515" y="1826157"/>
        <a:ext cx="2953125" cy="442968"/>
      </dsp:txXfrm>
    </dsp:sp>
    <dsp:sp modelId="{B75B859E-3152-49AC-835C-0654D21AC687}">
      <dsp:nvSpPr>
        <dsp:cNvPr id="0" name=""/>
        <dsp:cNvSpPr/>
      </dsp:nvSpPr>
      <dsp:spPr>
        <a:xfrm>
          <a:off x="6515" y="2308563"/>
          <a:ext cx="2953125" cy="371099"/>
        </a:xfrm>
        <a:prstGeom prst="rect">
          <a:avLst/>
        </a:prstGeom>
        <a:noFill/>
        <a:ln>
          <a:noFill/>
        </a:ln>
        <a:effectLst/>
      </dsp:spPr>
      <dsp:style>
        <a:lnRef idx="0">
          <a:scrgbClr r="0" g="0" b="0"/>
        </a:lnRef>
        <a:fillRef idx="0">
          <a:scrgbClr r="0" g="0" b="0"/>
        </a:fillRef>
        <a:effectRef idx="0">
          <a:scrgbClr r="0" g="0" b="0"/>
        </a:effectRef>
        <a:fontRef idx="minor"/>
      </dsp:style>
    </dsp:sp>
    <dsp:sp modelId="{6E4A7FA5-91D4-4922-AF1B-E81DF77CA980}">
      <dsp:nvSpPr>
        <dsp:cNvPr id="0" name=""/>
        <dsp:cNvSpPr/>
      </dsp:nvSpPr>
      <dsp:spPr>
        <a:xfrm>
          <a:off x="3476437" y="707772"/>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943E12-0417-45A4-97DF-BED842491A52}">
      <dsp:nvSpPr>
        <dsp:cNvPr id="0" name=""/>
        <dsp:cNvSpPr/>
      </dsp:nvSpPr>
      <dsp:spPr>
        <a:xfrm>
          <a:off x="3476437" y="1826157"/>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tr-TR" sz="1400" b="1" i="0" kern="1200" baseline="0"/>
            <a:t>Advantages:</a:t>
          </a:r>
          <a:endParaRPr lang="en-US" sz="1400" kern="1200"/>
        </a:p>
      </dsp:txBody>
      <dsp:txXfrm>
        <a:off x="3476437" y="1826157"/>
        <a:ext cx="2953125" cy="442968"/>
      </dsp:txXfrm>
    </dsp:sp>
    <dsp:sp modelId="{AA05EAD2-237C-4486-8C35-38A75D9AC190}">
      <dsp:nvSpPr>
        <dsp:cNvPr id="0" name=""/>
        <dsp:cNvSpPr/>
      </dsp:nvSpPr>
      <dsp:spPr>
        <a:xfrm>
          <a:off x="3476437" y="2308563"/>
          <a:ext cx="2953125" cy="37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tr-TR" sz="1100" b="0" i="0" kern="1200" baseline="0"/>
            <a:t>Simple and interpretable.</a:t>
          </a:r>
          <a:endParaRPr lang="en-US" sz="1100" kern="1200"/>
        </a:p>
        <a:p>
          <a:pPr marL="0" lvl="0" indent="0" algn="l" defTabSz="488950">
            <a:lnSpc>
              <a:spcPct val="90000"/>
            </a:lnSpc>
            <a:spcBef>
              <a:spcPct val="0"/>
            </a:spcBef>
            <a:spcAft>
              <a:spcPct val="35000"/>
            </a:spcAft>
            <a:buNone/>
          </a:pPr>
          <a:r>
            <a:rPr lang="tr-TR" sz="1100" b="0" i="0" kern="1200" baseline="0"/>
            <a:t>Effective for linearly separable data.</a:t>
          </a:r>
          <a:endParaRPr lang="en-US" sz="1100" kern="1200"/>
        </a:p>
      </dsp:txBody>
      <dsp:txXfrm>
        <a:off x="3476437" y="2308563"/>
        <a:ext cx="2953125" cy="371099"/>
      </dsp:txXfrm>
    </dsp:sp>
    <dsp:sp modelId="{CD26AE45-7614-4848-BDE8-67E349E53AC4}">
      <dsp:nvSpPr>
        <dsp:cNvPr id="0" name=""/>
        <dsp:cNvSpPr/>
      </dsp:nvSpPr>
      <dsp:spPr>
        <a:xfrm>
          <a:off x="6946359" y="707772"/>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4BFCE7-5B4B-4584-9C19-3B3E67824DB8}">
      <dsp:nvSpPr>
        <dsp:cNvPr id="0" name=""/>
        <dsp:cNvSpPr/>
      </dsp:nvSpPr>
      <dsp:spPr>
        <a:xfrm>
          <a:off x="6946359" y="1826157"/>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tr-TR" sz="1400" b="1" i="0" kern="1200" baseline="0" dirty="0" err="1"/>
            <a:t>Drawback</a:t>
          </a:r>
          <a:r>
            <a:rPr lang="tr-TR" sz="1400" b="1" i="0" kern="1200" baseline="0" dirty="0"/>
            <a:t>:</a:t>
          </a:r>
          <a:r>
            <a:rPr lang="tr-TR" sz="1400" b="0" i="0" kern="1200" baseline="0" dirty="0"/>
            <a:t> Limited </a:t>
          </a:r>
          <a:r>
            <a:rPr lang="tr-TR" sz="1400" b="0" i="0" kern="1200" baseline="0" dirty="0" err="1"/>
            <a:t>performance</a:t>
          </a:r>
          <a:r>
            <a:rPr lang="tr-TR" sz="1400" b="0" i="0" kern="1200" baseline="0" dirty="0"/>
            <a:t> </a:t>
          </a:r>
          <a:r>
            <a:rPr lang="tr-TR" sz="1400" b="0" i="0" kern="1200" baseline="0" dirty="0" err="1"/>
            <a:t>with</a:t>
          </a:r>
          <a:r>
            <a:rPr lang="tr-TR" sz="1400" b="0" i="0" kern="1200" baseline="0" dirty="0"/>
            <a:t> </a:t>
          </a:r>
          <a:r>
            <a:rPr lang="tr-TR" sz="1400" b="0" i="0" kern="1200" baseline="0" dirty="0" err="1"/>
            <a:t>non-linear</a:t>
          </a:r>
          <a:r>
            <a:rPr lang="tr-TR" sz="1400" b="0" i="0" kern="1200" baseline="0" dirty="0"/>
            <a:t> </a:t>
          </a:r>
          <a:r>
            <a:rPr lang="tr-TR" sz="1400" b="0" i="0" kern="1200" baseline="0" dirty="0" err="1"/>
            <a:t>relationships</a:t>
          </a:r>
          <a:r>
            <a:rPr lang="tr-TR" sz="1400" b="0" i="0" kern="1200" baseline="0" dirty="0"/>
            <a:t>. </a:t>
          </a:r>
          <a:endParaRPr lang="en-US" sz="1400" kern="1200" dirty="0"/>
        </a:p>
      </dsp:txBody>
      <dsp:txXfrm>
        <a:off x="6946359" y="1826157"/>
        <a:ext cx="2953125" cy="442968"/>
      </dsp:txXfrm>
    </dsp:sp>
    <dsp:sp modelId="{335B12D5-685B-4FB5-8893-EA170708C844}">
      <dsp:nvSpPr>
        <dsp:cNvPr id="0" name=""/>
        <dsp:cNvSpPr/>
      </dsp:nvSpPr>
      <dsp:spPr>
        <a:xfrm>
          <a:off x="6946359" y="2308563"/>
          <a:ext cx="2953125" cy="3710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E39AD-7C1D-4A32-A3D0-82DB95D6875C}" type="datetimeFigureOut">
              <a:rPr lang="tr-TR" smtClean="0"/>
              <a:t>30.12.2024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9A0FA-9496-4DE1-86AC-1EA6C0CB1536}" type="slidenum">
              <a:rPr lang="tr-TR" smtClean="0"/>
              <a:t>‹#›</a:t>
            </a:fld>
            <a:endParaRPr lang="tr-TR"/>
          </a:p>
        </p:txBody>
      </p:sp>
    </p:spTree>
    <p:extLst>
      <p:ext uri="{BB962C8B-B14F-4D97-AF65-F5344CB8AC3E}">
        <p14:creationId xmlns:p14="http://schemas.microsoft.com/office/powerpoint/2010/main" val="215098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54632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7F45AC6-C491-4585-A584-9CE2AF7D5500}" type="datetime1">
              <a:rPr lang="en-US" smtClean="0"/>
              <a:t>12/30/2024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584333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77369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594090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399016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227945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971448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477097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9911939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7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67586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7F45AC6-C491-4585-A584-9CE2AF7D5500}" type="datetime1">
              <a:rPr lang="en-US" smtClean="0"/>
              <a:t>12/30/2024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190299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7F45AC6-C491-4585-A584-9CE2AF7D5500}" type="datetime1">
              <a:rPr lang="en-US" smtClean="0"/>
              <a:t>12/30/2024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813422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F45AC6-C491-4585-A584-9CE2AF7D5500}" type="datetime1">
              <a:rPr lang="en-US" smtClean="0"/>
              <a:t>12/30/2024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128356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7F45AC6-C491-4585-A584-9CE2AF7D5500}" type="datetime1">
              <a:rPr lang="en-US" smtClean="0"/>
              <a:t>12/30/2024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05332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45AC6-C491-4585-A584-9CE2AF7D5500}" type="datetime1">
              <a:rPr lang="en-US" smtClean="0"/>
              <a:t>12/30/2024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904957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7F45AC6-C491-4585-A584-9CE2AF7D5500}" type="datetime1">
              <a:rPr lang="en-US" smtClean="0"/>
              <a:t>12/30/2024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836206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67F45AC6-C491-4585-A584-9CE2AF7D5500}" type="datetime1">
              <a:rPr lang="en-US" smtClean="0"/>
              <a:t>12/30/2024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487650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7F45AC6-C491-4585-A584-9CE2AF7D5500}" type="datetime1">
              <a:rPr lang="en-US" smtClean="0"/>
              <a:t>12/30/2024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973766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avai fişek içeren bir resim&#10;&#10;Açıklama otomatik olarak oluşturuldu">
            <a:extLst>
              <a:ext uri="{FF2B5EF4-FFF2-40B4-BE49-F238E27FC236}">
                <a16:creationId xmlns:a16="http://schemas.microsoft.com/office/drawing/2014/main" id="{9C792BA4-EBF0-A168-8F03-91DA54B11A29}"/>
              </a:ext>
            </a:extLst>
          </p:cNvPr>
          <p:cNvPicPr>
            <a:picLocks noChangeAspect="1"/>
          </p:cNvPicPr>
          <p:nvPr/>
        </p:nvPicPr>
        <p:blipFill>
          <a:blip r:embed="rId2">
            <a:alphaModFix amt="60000"/>
          </a:blip>
          <a:srcRect t="19643"/>
          <a:stretch/>
        </p:blipFill>
        <p:spPr>
          <a:xfrm>
            <a:off x="1" y="1"/>
            <a:ext cx="12192000" cy="6857999"/>
          </a:xfrm>
          <a:prstGeom prst="rect">
            <a:avLst/>
          </a:prstGeom>
        </p:spPr>
      </p:pic>
      <p:sp>
        <p:nvSpPr>
          <p:cNvPr id="2" name="Başlık 1">
            <a:extLst>
              <a:ext uri="{FF2B5EF4-FFF2-40B4-BE49-F238E27FC236}">
                <a16:creationId xmlns:a16="http://schemas.microsoft.com/office/drawing/2014/main" id="{35EC8887-E290-33E1-0D13-044282A2B87A}"/>
              </a:ext>
            </a:extLst>
          </p:cNvPr>
          <p:cNvSpPr>
            <a:spLocks noGrp="1"/>
          </p:cNvSpPr>
          <p:nvPr>
            <p:ph type="ctrTitle"/>
          </p:nvPr>
        </p:nvSpPr>
        <p:spPr/>
        <p:txBody>
          <a:bodyPr>
            <a:normAutofit/>
            <a:scene3d>
              <a:camera prst="orthographicFront"/>
              <a:lightRig rig="threePt" dir="t"/>
            </a:scene3d>
            <a:sp3d extrusionH="57150">
              <a:bevelT w="38100" h="38100" prst="relaxedInset"/>
            </a:sp3d>
          </a:bodyPr>
          <a:lstStyle/>
          <a:p>
            <a:r>
              <a:rPr lang="tr-TR" sz="5400" b="1" spc="50" dirty="0">
                <a:ln w="0"/>
                <a:solidFill>
                  <a:srgbClr val="FFFFFF"/>
                </a:solidFill>
                <a:effectLst>
                  <a:innerShdw blurRad="63500" dist="50800" dir="13500000">
                    <a:srgbClr val="000000">
                      <a:alpha val="50000"/>
                    </a:srgbClr>
                  </a:innerShdw>
                </a:effectLst>
              </a:rPr>
              <a:t>Sound </a:t>
            </a:r>
            <a:r>
              <a:rPr lang="tr-TR" sz="5400" b="1" spc="50" dirty="0" err="1">
                <a:ln w="0"/>
                <a:solidFill>
                  <a:srgbClr val="FFFFFF"/>
                </a:solidFill>
                <a:effectLst>
                  <a:innerShdw blurRad="63500" dist="50800" dir="13500000">
                    <a:srgbClr val="000000">
                      <a:alpha val="50000"/>
                    </a:srgbClr>
                  </a:innerShdw>
                </a:effectLst>
              </a:rPr>
              <a:t>ClassIfıcatıon</a:t>
            </a:r>
            <a:r>
              <a:rPr lang="tr-TR" sz="5400" b="1" spc="50" dirty="0">
                <a:ln w="0"/>
                <a:solidFill>
                  <a:srgbClr val="FFFFFF"/>
                </a:solidFill>
                <a:effectLst>
                  <a:innerShdw blurRad="63500" dist="50800" dir="13500000">
                    <a:srgbClr val="000000">
                      <a:alpha val="50000"/>
                    </a:srgbClr>
                  </a:innerShdw>
                </a:effectLst>
              </a:rPr>
              <a:t> </a:t>
            </a:r>
            <a:r>
              <a:rPr lang="tr-TR" sz="5400" b="1" spc="50" dirty="0" err="1">
                <a:ln w="0"/>
                <a:solidFill>
                  <a:srgbClr val="FFFFFF"/>
                </a:solidFill>
                <a:effectLst>
                  <a:innerShdw blurRad="63500" dist="50800" dir="13500000">
                    <a:srgbClr val="000000">
                      <a:alpha val="50000"/>
                    </a:srgbClr>
                  </a:innerShdw>
                </a:effectLst>
              </a:rPr>
              <a:t>wth</a:t>
            </a:r>
            <a:r>
              <a:rPr lang="tr-TR" sz="5400" b="1" spc="50" dirty="0">
                <a:ln w="0"/>
                <a:solidFill>
                  <a:srgbClr val="FFFFFF"/>
                </a:solidFill>
                <a:effectLst>
                  <a:innerShdw blurRad="63500" dist="50800" dir="13500000">
                    <a:srgbClr val="000000">
                      <a:alpha val="50000"/>
                    </a:srgbClr>
                  </a:innerShdw>
                </a:effectLst>
              </a:rPr>
              <a:t> UrbanSound8K</a:t>
            </a:r>
          </a:p>
        </p:txBody>
      </p:sp>
      <p:sp>
        <p:nvSpPr>
          <p:cNvPr id="3" name="Alt Başlık 2">
            <a:extLst>
              <a:ext uri="{FF2B5EF4-FFF2-40B4-BE49-F238E27FC236}">
                <a16:creationId xmlns:a16="http://schemas.microsoft.com/office/drawing/2014/main" id="{4E247831-D140-A2DA-C92B-271568AF7C75}"/>
              </a:ext>
            </a:extLst>
          </p:cNvPr>
          <p:cNvSpPr>
            <a:spLocks noGrp="1"/>
          </p:cNvSpPr>
          <p:nvPr>
            <p:ph type="subTitle" idx="1"/>
          </p:nvPr>
        </p:nvSpPr>
        <p:spPr/>
        <p:txBody>
          <a:bodyPr>
            <a:normAutofit/>
          </a:bodyPr>
          <a:lstStyle/>
          <a:p>
            <a:r>
              <a:rPr lang="tr-TR" sz="2200" b="1" spc="50" dirty="0">
                <a:ln w="0"/>
                <a:solidFill>
                  <a:srgbClr val="FFFFFF"/>
                </a:solidFill>
                <a:effectLst>
                  <a:innerShdw blurRad="63500" dist="50800" dir="13500000">
                    <a:srgbClr val="000000">
                      <a:alpha val="50000"/>
                    </a:srgbClr>
                  </a:innerShdw>
                </a:effectLst>
              </a:rPr>
              <a:t>Tuna Kutoğlu</a:t>
            </a:r>
          </a:p>
        </p:txBody>
      </p:sp>
    </p:spTree>
    <p:extLst>
      <p:ext uri="{BB962C8B-B14F-4D97-AF65-F5344CB8AC3E}">
        <p14:creationId xmlns:p14="http://schemas.microsoft.com/office/powerpoint/2010/main" val="18733353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EAD5-B1DB-2217-D48F-31EC43D43A47}"/>
              </a:ext>
            </a:extLst>
          </p:cNvPr>
          <p:cNvSpPr>
            <a:spLocks noGrp="1"/>
          </p:cNvSpPr>
          <p:nvPr>
            <p:ph type="title"/>
          </p:nvPr>
        </p:nvSpPr>
        <p:spPr>
          <a:xfrm>
            <a:off x="988630" y="4363271"/>
            <a:ext cx="10200986"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GUN SHOT EXAMPLE</a:t>
            </a:r>
          </a:p>
        </p:txBody>
      </p:sp>
      <p:sp>
        <p:nvSpPr>
          <p:cNvPr id="11" name="Rectangle 10">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4" descr="metin, ekran görüntüsü, dikdörtgen, çizgi içeren bir resim&#10;&#10;Açıklama otomatik olarak oluşturuldu">
            <a:extLst>
              <a:ext uri="{FF2B5EF4-FFF2-40B4-BE49-F238E27FC236}">
                <a16:creationId xmlns:a16="http://schemas.microsoft.com/office/drawing/2014/main" id="{A91BD77E-A59F-267D-1D95-32927570551C}"/>
              </a:ext>
            </a:extLst>
          </p:cNvPr>
          <p:cNvPicPr>
            <a:picLocks noGrp="1" noChangeAspect="1"/>
          </p:cNvPicPr>
          <p:nvPr>
            <p:ph sz="half" idx="2"/>
          </p:nvPr>
        </p:nvPicPr>
        <p:blipFill>
          <a:blip r:embed="rId5"/>
          <a:stretch>
            <a:fillRect/>
          </a:stretch>
        </p:blipFill>
        <p:spPr>
          <a:xfrm>
            <a:off x="640080" y="653894"/>
            <a:ext cx="5213604" cy="3128162"/>
          </a:xfrm>
          <a:prstGeom prst="rect">
            <a:avLst/>
          </a:prstGeom>
        </p:spPr>
      </p:pic>
      <p:pic>
        <p:nvPicPr>
          <p:cNvPr id="5" name="Resim 2">
            <a:extLst>
              <a:ext uri="{FF2B5EF4-FFF2-40B4-BE49-F238E27FC236}">
                <a16:creationId xmlns:a16="http://schemas.microsoft.com/office/drawing/2014/main" id="{46FB446E-E59F-BA85-6251-B59EFFF29266}"/>
              </a:ext>
            </a:extLst>
          </p:cNvPr>
          <p:cNvPicPr>
            <a:picLocks noGrp="1" noChangeAspect="1"/>
          </p:cNvPicPr>
          <p:nvPr>
            <p:ph sz="half" idx="1"/>
          </p:nvPr>
        </p:nvPicPr>
        <p:blipFill>
          <a:blip r:embed="rId6"/>
          <a:stretch>
            <a:fillRect/>
          </a:stretch>
        </p:blipFill>
        <p:spPr>
          <a:xfrm>
            <a:off x="6338317" y="1347876"/>
            <a:ext cx="5213603" cy="1733522"/>
          </a:xfrm>
          <a:prstGeom prst="rect">
            <a:avLst/>
          </a:prstGeom>
        </p:spPr>
      </p:pic>
      <p:pic>
        <p:nvPicPr>
          <p:cNvPr id="7" name="64346-6-0-0">
            <a:hlinkClick r:id="" action="ppaction://media"/>
            <a:extLst>
              <a:ext uri="{FF2B5EF4-FFF2-40B4-BE49-F238E27FC236}">
                <a16:creationId xmlns:a16="http://schemas.microsoft.com/office/drawing/2014/main" id="{C9D247FC-3432-83A7-6905-0B187EEBD9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30889" y="5621702"/>
            <a:ext cx="609600" cy="609600"/>
          </a:xfrm>
          <a:prstGeom prst="rect">
            <a:avLst/>
          </a:prstGeom>
        </p:spPr>
      </p:pic>
    </p:spTree>
    <p:extLst>
      <p:ext uri="{BB962C8B-B14F-4D97-AF65-F5344CB8AC3E}">
        <p14:creationId xmlns:p14="http://schemas.microsoft.com/office/powerpoint/2010/main" val="202429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29AE-9F52-D5DF-63EB-BE9A488E9E9E}"/>
              </a:ext>
            </a:extLst>
          </p:cNvPr>
          <p:cNvSpPr>
            <a:spLocks noGrp="1"/>
          </p:cNvSpPr>
          <p:nvPr>
            <p:ph type="title"/>
          </p:nvPr>
        </p:nvSpPr>
        <p:spPr>
          <a:xfrm>
            <a:off x="988630" y="4363271"/>
            <a:ext cx="10200986" cy="1066801"/>
          </a:xfrm>
        </p:spPr>
        <p:txBody>
          <a:bodyPr vert="horz" lIns="91440" tIns="45720" rIns="91440" bIns="45720" rtlCol="0" anchor="b">
            <a:normAutofit/>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rPr>
              <a:t>STREET MUS</a:t>
            </a:r>
            <a:r>
              <a:rPr lang="tr-TR" sz="3400" dirty="0">
                <a:effectLst>
                  <a:glow rad="38100">
                    <a:schemeClr val="bg1">
                      <a:lumMod val="65000"/>
                      <a:lumOff val="35000"/>
                      <a:alpha val="50000"/>
                    </a:schemeClr>
                  </a:glow>
                  <a:outerShdw blurRad="28575" dist="31750" dir="13200000" algn="tl" rotWithShape="0">
                    <a:srgbClr val="000000">
                      <a:alpha val="25000"/>
                    </a:srgbClr>
                  </a:outerShdw>
                </a:effectLst>
              </a:rPr>
              <a:t>ı</a:t>
            </a:r>
            <a:r>
              <a:rPr lang="en-US" sz="3400" dirty="0">
                <a:effectLst>
                  <a:glow rad="38100">
                    <a:schemeClr val="bg1">
                      <a:lumMod val="65000"/>
                      <a:lumOff val="35000"/>
                      <a:alpha val="50000"/>
                    </a:schemeClr>
                  </a:glow>
                  <a:outerShdw blurRad="28575" dist="31750" dir="13200000" algn="tl" rotWithShape="0">
                    <a:srgbClr val="000000">
                      <a:alpha val="25000"/>
                    </a:srgbClr>
                  </a:outerShdw>
                </a:effectLst>
              </a:rPr>
              <a:t>C EXAMPLE</a:t>
            </a:r>
            <a:br>
              <a:rPr lang="en-US" sz="34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34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11" name="Rectangle 10">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4" descr="metin, ekran görüntüsü, dikdörtgen, çizgi içeren bir resim&#10;&#10;Açıklama otomatik olarak oluşturuldu">
            <a:extLst>
              <a:ext uri="{FF2B5EF4-FFF2-40B4-BE49-F238E27FC236}">
                <a16:creationId xmlns:a16="http://schemas.microsoft.com/office/drawing/2014/main" id="{ECCD7FFF-FC01-91F4-1315-0522827CB2C7}"/>
              </a:ext>
            </a:extLst>
          </p:cNvPr>
          <p:cNvPicPr>
            <a:picLocks noGrp="1" noChangeAspect="1"/>
          </p:cNvPicPr>
          <p:nvPr>
            <p:ph sz="half" idx="2"/>
          </p:nvPr>
        </p:nvPicPr>
        <p:blipFill>
          <a:blip r:embed="rId5"/>
          <a:stretch>
            <a:fillRect/>
          </a:stretch>
        </p:blipFill>
        <p:spPr>
          <a:xfrm>
            <a:off x="640080" y="653894"/>
            <a:ext cx="5213604" cy="3128162"/>
          </a:xfrm>
          <a:prstGeom prst="rect">
            <a:avLst/>
          </a:prstGeom>
        </p:spPr>
      </p:pic>
      <p:pic>
        <p:nvPicPr>
          <p:cNvPr id="5" name="Resim 2" descr="ekran görüntüsü, öykü gelişim çizgisi; kumpas; grafiğini çıkarma, metin, çizgi içeren bir resim&#10;&#10;Açıklama otomatik olarak oluşturuldu">
            <a:extLst>
              <a:ext uri="{FF2B5EF4-FFF2-40B4-BE49-F238E27FC236}">
                <a16:creationId xmlns:a16="http://schemas.microsoft.com/office/drawing/2014/main" id="{7BC9EDC9-2E52-2CAB-29D2-EA54CD5BE093}"/>
              </a:ext>
            </a:extLst>
          </p:cNvPr>
          <p:cNvPicPr>
            <a:picLocks noGrp="1" noChangeAspect="1"/>
          </p:cNvPicPr>
          <p:nvPr>
            <p:ph sz="half" idx="1"/>
          </p:nvPr>
        </p:nvPicPr>
        <p:blipFill>
          <a:blip r:embed="rId6"/>
          <a:stretch>
            <a:fillRect/>
          </a:stretch>
        </p:blipFill>
        <p:spPr>
          <a:xfrm>
            <a:off x="6338317" y="1347876"/>
            <a:ext cx="5213603" cy="1733522"/>
          </a:xfrm>
          <a:prstGeom prst="rect">
            <a:avLst/>
          </a:prstGeom>
        </p:spPr>
      </p:pic>
      <p:pic>
        <p:nvPicPr>
          <p:cNvPr id="7" name="83196-9-0-3">
            <a:hlinkClick r:id="" action="ppaction://media"/>
            <a:extLst>
              <a:ext uri="{FF2B5EF4-FFF2-40B4-BE49-F238E27FC236}">
                <a16:creationId xmlns:a16="http://schemas.microsoft.com/office/drawing/2014/main" id="{CDFCD739-AC39-288D-7542-A0CEE7D6D0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30889" y="5316902"/>
            <a:ext cx="609600" cy="609600"/>
          </a:xfrm>
          <a:prstGeom prst="rect">
            <a:avLst/>
          </a:prstGeom>
        </p:spPr>
      </p:pic>
    </p:spTree>
    <p:extLst>
      <p:ext uri="{BB962C8B-B14F-4D97-AF65-F5344CB8AC3E}">
        <p14:creationId xmlns:p14="http://schemas.microsoft.com/office/powerpoint/2010/main" val="32438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F9B4-29B2-B913-1EFD-7AA68035E5AE}"/>
              </a:ext>
            </a:extLst>
          </p:cNvPr>
          <p:cNvSpPr>
            <a:spLocks noGrp="1"/>
          </p:cNvSpPr>
          <p:nvPr>
            <p:ph type="title"/>
          </p:nvPr>
        </p:nvSpPr>
        <p:spPr/>
        <p:txBody>
          <a:bodyPr/>
          <a:lstStyle/>
          <a:p>
            <a:r>
              <a:rPr lang="en-US" dirty="0"/>
              <a:t>Classification Models</a:t>
            </a:r>
            <a:br>
              <a:rPr lang="en-US" dirty="0"/>
            </a:br>
            <a:endParaRPr lang="tr-TR" dirty="0"/>
          </a:p>
        </p:txBody>
      </p:sp>
      <p:sp>
        <p:nvSpPr>
          <p:cNvPr id="3" name="Content Placeholder 2">
            <a:extLst>
              <a:ext uri="{FF2B5EF4-FFF2-40B4-BE49-F238E27FC236}">
                <a16:creationId xmlns:a16="http://schemas.microsoft.com/office/drawing/2014/main" id="{45FCBBA6-C317-4CAA-9E8F-601F466E79CA}"/>
              </a:ext>
            </a:extLst>
          </p:cNvPr>
          <p:cNvSpPr>
            <a:spLocks noGrp="1"/>
          </p:cNvSpPr>
          <p:nvPr>
            <p:ph sz="half" idx="1"/>
          </p:nvPr>
        </p:nvSpPr>
        <p:spPr/>
        <p:txBody>
          <a:bodyPr/>
          <a:lstStyle/>
          <a:p>
            <a:r>
              <a:rPr lang="en-US" sz="2800" b="1" dirty="0"/>
              <a:t>Model 1: Logistic Regression</a:t>
            </a:r>
            <a:br>
              <a:rPr lang="en-US" sz="1800" dirty="0"/>
            </a:br>
            <a:br>
              <a:rPr lang="tr-TR" sz="1800" dirty="0"/>
            </a:br>
            <a:r>
              <a:rPr kumimoji="0" lang="en-US" altLang="tr-TR" sz="1800" b="0" i="0" u="none" strike="noStrike" normalizeH="0" baseline="0" dirty="0"/>
              <a:t>Logistic Regression estimates probabilities for each class and selects the class with the highest probabilities. </a:t>
            </a:r>
            <a:br>
              <a:rPr kumimoji="0" lang="en-US" altLang="tr-TR" sz="1800" b="0" i="0" u="none" strike="noStrike" normalizeH="0" baseline="0" dirty="0"/>
            </a:br>
            <a:endParaRPr lang="tr-TR" dirty="0"/>
          </a:p>
        </p:txBody>
      </p:sp>
      <p:sp>
        <p:nvSpPr>
          <p:cNvPr id="4" name="Content Placeholder 3">
            <a:extLst>
              <a:ext uri="{FF2B5EF4-FFF2-40B4-BE49-F238E27FC236}">
                <a16:creationId xmlns:a16="http://schemas.microsoft.com/office/drawing/2014/main" id="{CD320CFE-9C27-6D4C-B201-58D1580B6CAE}"/>
              </a:ext>
            </a:extLst>
          </p:cNvPr>
          <p:cNvSpPr>
            <a:spLocks noGrp="1"/>
          </p:cNvSpPr>
          <p:nvPr>
            <p:ph sz="half" idx="2"/>
          </p:nvPr>
        </p:nvSpPr>
        <p:spPr/>
        <p:txBody>
          <a:bodyPr/>
          <a:lstStyle/>
          <a:p>
            <a:r>
              <a:rPr lang="en-US" sz="2400" b="1" dirty="0"/>
              <a:t>Model 2: Random Forest</a:t>
            </a:r>
            <a:br>
              <a:rPr lang="en-US" sz="1800" b="1" dirty="0"/>
            </a:br>
            <a:br>
              <a:rPr lang="tr-TR" sz="1800" b="1" dirty="0"/>
            </a:br>
            <a:br>
              <a:rPr kumimoji="0" lang="en-US" altLang="tr-TR" sz="1800" i="0" u="none" strike="noStrike" normalizeH="0" baseline="0" dirty="0"/>
            </a:br>
            <a:r>
              <a:rPr lang="en-US" altLang="tr-TR" sz="1800" dirty="0"/>
              <a:t>Random Forest combines </a:t>
            </a:r>
            <a:br>
              <a:rPr kumimoji="0" lang="en-US" altLang="tr-TR" sz="1800" b="1" i="0" u="none" strike="noStrike" normalizeH="0" baseline="0" dirty="0"/>
            </a:br>
            <a:r>
              <a:rPr kumimoji="0" lang="en-US" altLang="tr-TR" sz="1800" b="0" i="0" u="none" strike="noStrike" normalizeH="0" baseline="0" dirty="0"/>
              <a:t>multiple decision trees to produce shapes. The outcome of each decision tree is determined by voting.</a:t>
            </a:r>
            <a:br>
              <a:rPr kumimoji="0" lang="en-US" altLang="tr-TR" sz="1800" b="0" i="0" u="none" strike="noStrike" normalizeH="0" baseline="0" dirty="0"/>
            </a:br>
            <a:endParaRPr lang="tr-TR" dirty="0"/>
          </a:p>
        </p:txBody>
      </p:sp>
    </p:spTree>
    <p:extLst>
      <p:ext uri="{BB962C8B-B14F-4D97-AF65-F5344CB8AC3E}">
        <p14:creationId xmlns:p14="http://schemas.microsoft.com/office/powerpoint/2010/main" val="213914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111C-55CE-C58A-2A04-D18AF08CD2A5}"/>
              </a:ext>
            </a:extLst>
          </p:cNvPr>
          <p:cNvSpPr>
            <a:spLocks noGrp="1"/>
          </p:cNvSpPr>
          <p:nvPr>
            <p:ph type="title"/>
          </p:nvPr>
        </p:nvSpPr>
        <p:spPr>
          <a:xfrm>
            <a:off x="1141413" y="609600"/>
            <a:ext cx="9905998" cy="1468582"/>
          </a:xfrm>
        </p:spPr>
        <p:txBody>
          <a:bodyPr>
            <a:normAutofit/>
          </a:bodyPr>
          <a:lstStyle/>
          <a:p>
            <a:r>
              <a:rPr lang="tr-TR"/>
              <a:t>Logistic Regression: Technical Overview</a:t>
            </a:r>
            <a:endParaRPr lang="tr-TR" dirty="0"/>
          </a:p>
        </p:txBody>
      </p:sp>
      <p:graphicFrame>
        <p:nvGraphicFramePr>
          <p:cNvPr id="6" name="Rectangle 1">
            <a:extLst>
              <a:ext uri="{FF2B5EF4-FFF2-40B4-BE49-F238E27FC236}">
                <a16:creationId xmlns:a16="http://schemas.microsoft.com/office/drawing/2014/main" id="{EB53A729-2056-4752-345A-1A16E5B6F01F}"/>
              </a:ext>
            </a:extLst>
          </p:cNvPr>
          <p:cNvGraphicFramePr>
            <a:graphicFrameLocks noGrp="1"/>
          </p:cNvGraphicFramePr>
          <p:nvPr>
            <p:ph idx="1"/>
            <p:extLst>
              <p:ext uri="{D42A27DB-BD31-4B8C-83A1-F6EECF244321}">
                <p14:modId xmlns:p14="http://schemas.microsoft.com/office/powerpoint/2010/main" val="34804844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406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8" descr="Vibrant green forest">
            <a:extLst>
              <a:ext uri="{FF2B5EF4-FFF2-40B4-BE49-F238E27FC236}">
                <a16:creationId xmlns:a16="http://schemas.microsoft.com/office/drawing/2014/main" id="{28FB53CD-0C78-CAA0-DACE-2A624A70FDBE}"/>
              </a:ext>
            </a:extLst>
          </p:cNvPr>
          <p:cNvPicPr>
            <a:picLocks noChangeAspect="1"/>
          </p:cNvPicPr>
          <p:nvPr/>
        </p:nvPicPr>
        <p:blipFill>
          <a:blip r:embed="rId3">
            <a:duotone>
              <a:prstClr val="black"/>
              <a:schemeClr val="bg1">
                <a:tint val="45000"/>
                <a:satMod val="400000"/>
              </a:schemeClr>
            </a:duotone>
            <a:alphaModFix amt="15000"/>
          </a:blip>
          <a:srcRect t="8782" b="6948"/>
          <a:stretch/>
        </p:blipFill>
        <p:spPr>
          <a:xfrm>
            <a:off x="20" y="10"/>
            <a:ext cx="12191980" cy="6857990"/>
          </a:xfrm>
          <a:prstGeom prst="rect">
            <a:avLst/>
          </a:prstGeom>
        </p:spPr>
      </p:pic>
      <p:sp>
        <p:nvSpPr>
          <p:cNvPr id="5" name="Title 4">
            <a:extLst>
              <a:ext uri="{FF2B5EF4-FFF2-40B4-BE49-F238E27FC236}">
                <a16:creationId xmlns:a16="http://schemas.microsoft.com/office/drawing/2014/main" id="{CD076096-A926-A39B-BAB6-8E26399FEBF8}"/>
              </a:ext>
            </a:extLst>
          </p:cNvPr>
          <p:cNvSpPr>
            <a:spLocks noGrp="1"/>
          </p:cNvSpPr>
          <p:nvPr>
            <p:ph type="title"/>
          </p:nvPr>
        </p:nvSpPr>
        <p:spPr>
          <a:xfrm>
            <a:off x="1141413" y="609600"/>
            <a:ext cx="9905998" cy="1905000"/>
          </a:xfrm>
        </p:spPr>
        <p:txBody>
          <a:bodyPr>
            <a:normAutofit/>
          </a:bodyPr>
          <a:lstStyle/>
          <a:p>
            <a:r>
              <a:rPr lang="tr-TR" dirty="0" err="1"/>
              <a:t>Random</a:t>
            </a:r>
            <a:r>
              <a:rPr lang="tr-TR" dirty="0"/>
              <a:t> </a:t>
            </a:r>
            <a:r>
              <a:rPr lang="tr-TR" dirty="0" err="1"/>
              <a:t>Forest</a:t>
            </a:r>
            <a:r>
              <a:rPr lang="tr-TR" dirty="0"/>
              <a:t>: Technical </a:t>
            </a:r>
            <a:r>
              <a:rPr lang="tr-TR" dirty="0" err="1"/>
              <a:t>Overview</a:t>
            </a:r>
            <a:endParaRPr lang="tr-TR" dirty="0"/>
          </a:p>
        </p:txBody>
      </p:sp>
      <p:sp>
        <p:nvSpPr>
          <p:cNvPr id="7" name="Rectangle 1">
            <a:extLst>
              <a:ext uri="{FF2B5EF4-FFF2-40B4-BE49-F238E27FC236}">
                <a16:creationId xmlns:a16="http://schemas.microsoft.com/office/drawing/2014/main" id="{2D4FDA8A-C2F2-48E5-BE61-A839B7D9F197}"/>
              </a:ext>
            </a:extLst>
          </p:cNvPr>
          <p:cNvSpPr>
            <a:spLocks noGrp="1" noChangeArrowheads="1"/>
          </p:cNvSpPr>
          <p:nvPr>
            <p:ph idx="1"/>
          </p:nvPr>
        </p:nvSpPr>
        <p:spPr bwMode="auto">
          <a:xfrm>
            <a:off x="1141413" y="2666999"/>
            <a:ext cx="9905998" cy="31242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FontTx/>
              <a:buChar char="•"/>
              <a:tabLst/>
            </a:pPr>
            <a:r>
              <a:rPr kumimoji="0" lang="tr-TR" altLang="tr-TR" b="1" i="0" u="none" strike="noStrike" cap="none" normalizeH="0" baseline="0" dirty="0" err="1">
                <a:ln>
                  <a:noFill/>
                </a:ln>
                <a:effectLst/>
                <a:latin typeface="Arial" panose="020B0604020202020204" pitchFamily="34" charset="0"/>
              </a:rPr>
              <a:t>Type</a:t>
            </a:r>
            <a:r>
              <a:rPr kumimoji="0" lang="tr-TR" altLang="tr-TR" b="1" i="0" u="none" strike="noStrike" cap="none" normalizeH="0" baseline="0" dirty="0">
                <a:ln>
                  <a:noFill/>
                </a:ln>
                <a:effectLst/>
                <a:latin typeface="Arial" panose="020B0604020202020204" pitchFamily="34" charset="0"/>
              </a:rPr>
              <a:t>:</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Ensemble</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learning</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method</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using</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decision</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trees</a:t>
            </a:r>
            <a:r>
              <a:rPr kumimoji="0" lang="tr-TR" altLang="tr-TR"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90000"/>
              </a:lnSpc>
              <a:spcBef>
                <a:spcPct val="0"/>
              </a:spcBef>
              <a:buClrTx/>
              <a:buSzTx/>
              <a:buFontTx/>
              <a:buChar char="•"/>
              <a:tabLst/>
            </a:pPr>
            <a:r>
              <a:rPr kumimoji="0" lang="tr-TR" altLang="tr-TR" b="1" i="0" u="none" strike="noStrike" cap="none" normalizeH="0" baseline="0" dirty="0" err="1">
                <a:ln>
                  <a:noFill/>
                </a:ln>
                <a:effectLst/>
                <a:latin typeface="Arial" panose="020B0604020202020204" pitchFamily="34" charset="0"/>
              </a:rPr>
              <a:t>Process</a:t>
            </a:r>
            <a:r>
              <a:rPr kumimoji="0" lang="tr-TR" altLang="tr-TR" b="1" i="0" u="none" strike="noStrike" cap="none" normalizeH="0" baseline="0" dirty="0">
                <a:ln>
                  <a:noFill/>
                </a:ln>
                <a:effectLst/>
                <a:latin typeface="Arial" panose="020B0604020202020204" pitchFamily="34" charset="0"/>
              </a:rPr>
              <a:t>:</a:t>
            </a:r>
            <a:endParaRPr kumimoji="0" lang="tr-TR" altLang="tr-TR" b="0" i="0" u="none" strike="noStrike" cap="none" normalizeH="0" baseline="0" dirty="0">
              <a:ln>
                <a:noFill/>
              </a:ln>
              <a:effectLst/>
              <a:latin typeface="Arial" panose="020B0604020202020204" pitchFamily="34" charset="0"/>
            </a:endParaRPr>
          </a:p>
          <a:p>
            <a:pPr marL="457200" lvl="1" indent="0" defTabSz="914400" eaLnBrk="0" fontAlgn="base" hangingPunct="0">
              <a:lnSpc>
                <a:spcPct val="90000"/>
              </a:lnSpc>
              <a:spcBef>
                <a:spcPct val="0"/>
              </a:spcBef>
              <a:buClrTx/>
              <a:buSzTx/>
              <a:buFontTx/>
              <a:buAutoNum type="arabicPeriod"/>
            </a:pPr>
            <a:r>
              <a:rPr kumimoji="0" lang="tr-TR" altLang="tr-TR" b="0" i="0" u="none" strike="noStrike" cap="none" normalizeH="0" baseline="0" dirty="0" err="1">
                <a:ln>
                  <a:noFill/>
                </a:ln>
                <a:effectLst/>
                <a:latin typeface="Arial" panose="020B0604020202020204" pitchFamily="34" charset="0"/>
              </a:rPr>
              <a:t>Bootstrap</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sampling</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for</a:t>
            </a:r>
            <a:r>
              <a:rPr kumimoji="0" lang="tr-TR" altLang="tr-TR" b="0" i="0" u="none" strike="noStrike" cap="none" normalizeH="0" baseline="0" dirty="0">
                <a:ln>
                  <a:noFill/>
                </a:ln>
                <a:effectLst/>
                <a:latin typeface="Arial" panose="020B0604020202020204" pitchFamily="34" charset="0"/>
              </a:rPr>
              <a:t> multiple </a:t>
            </a:r>
            <a:r>
              <a:rPr kumimoji="0" lang="tr-TR" altLang="tr-TR" b="0" i="0" u="none" strike="noStrike" cap="none" normalizeH="0" baseline="0" dirty="0" err="1">
                <a:ln>
                  <a:noFill/>
                </a:ln>
                <a:effectLst/>
                <a:latin typeface="Arial" panose="020B0604020202020204" pitchFamily="34" charset="0"/>
              </a:rPr>
              <a:t>training</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subsets</a:t>
            </a:r>
            <a:r>
              <a:rPr kumimoji="0" lang="tr-TR" altLang="tr-TR" b="0" i="0" u="none" strike="noStrike" cap="none" normalizeH="0" baseline="0" dirty="0">
                <a:ln>
                  <a:noFill/>
                </a:ln>
                <a:effectLst/>
                <a:latin typeface="Arial" panose="020B0604020202020204" pitchFamily="34" charset="0"/>
              </a:rPr>
              <a:t>.</a:t>
            </a:r>
          </a:p>
          <a:p>
            <a:pPr marL="457200" lvl="1" indent="0" defTabSz="914400" eaLnBrk="0" fontAlgn="base" hangingPunct="0">
              <a:lnSpc>
                <a:spcPct val="90000"/>
              </a:lnSpc>
              <a:spcBef>
                <a:spcPct val="0"/>
              </a:spcBef>
              <a:buClrTx/>
              <a:buSzTx/>
              <a:buFontTx/>
              <a:buAutoNum type="arabicPeriod" startAt="2"/>
            </a:pPr>
            <a:r>
              <a:rPr kumimoji="0" lang="tr-TR" altLang="tr-TR" b="0" i="0" u="none" strike="noStrike" cap="none" normalizeH="0" baseline="0" dirty="0">
                <a:ln>
                  <a:noFill/>
                </a:ln>
                <a:effectLst/>
                <a:latin typeface="Arial" panose="020B0604020202020204" pitchFamily="34" charset="0"/>
              </a:rPr>
              <a:t>Train </a:t>
            </a:r>
            <a:r>
              <a:rPr kumimoji="0" lang="tr-TR" altLang="tr-TR" b="0" i="0" u="none" strike="noStrike" cap="none" normalizeH="0" baseline="0" dirty="0" err="1">
                <a:ln>
                  <a:noFill/>
                </a:ln>
                <a:effectLst/>
                <a:latin typeface="Arial" panose="020B0604020202020204" pitchFamily="34" charset="0"/>
              </a:rPr>
              <a:t>decision</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trees</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independently</a:t>
            </a:r>
            <a:r>
              <a:rPr kumimoji="0" lang="tr-TR" altLang="tr-TR" b="0" i="0" u="none" strike="noStrike" cap="none" normalizeH="0" baseline="0" dirty="0">
                <a:ln>
                  <a:noFill/>
                </a:ln>
                <a:effectLst/>
                <a:latin typeface="Arial" panose="020B0604020202020204" pitchFamily="34" charset="0"/>
              </a:rPr>
              <a:t>.</a:t>
            </a:r>
          </a:p>
          <a:p>
            <a:pPr marL="457200" lvl="1" indent="0" defTabSz="914400" eaLnBrk="0" fontAlgn="base" hangingPunct="0">
              <a:lnSpc>
                <a:spcPct val="90000"/>
              </a:lnSpc>
              <a:spcBef>
                <a:spcPct val="0"/>
              </a:spcBef>
              <a:buClrTx/>
              <a:buSzTx/>
              <a:buFontTx/>
              <a:buAutoNum type="arabicPeriod" startAt="3"/>
            </a:pPr>
            <a:r>
              <a:rPr kumimoji="0" lang="tr-TR" altLang="tr-TR" b="0" i="0" u="none" strike="noStrike" cap="none" normalizeH="0" baseline="0" dirty="0" err="1">
                <a:ln>
                  <a:noFill/>
                </a:ln>
                <a:effectLst/>
                <a:latin typeface="Arial" panose="020B0604020202020204" pitchFamily="34" charset="0"/>
              </a:rPr>
              <a:t>Aggregate</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predictions</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majority</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vote</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or</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average</a:t>
            </a:r>
            <a:r>
              <a:rPr kumimoji="0" lang="tr-TR" altLang="tr-TR"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90000"/>
              </a:lnSpc>
              <a:spcBef>
                <a:spcPct val="0"/>
              </a:spcBef>
              <a:buClrTx/>
              <a:buSzTx/>
              <a:buFontTx/>
              <a:buChar char="•"/>
              <a:tabLst/>
            </a:pPr>
            <a:r>
              <a:rPr kumimoji="0" lang="tr-TR" altLang="tr-TR" b="1" i="0" u="none" strike="noStrike" cap="none" normalizeH="0" baseline="0" dirty="0" err="1">
                <a:ln>
                  <a:noFill/>
                </a:ln>
                <a:effectLst/>
                <a:latin typeface="Arial" panose="020B0604020202020204" pitchFamily="34" charset="0"/>
              </a:rPr>
              <a:t>Advantages</a:t>
            </a:r>
            <a:r>
              <a:rPr kumimoji="0" lang="tr-TR" altLang="tr-TR" b="1" i="0" u="none" strike="noStrike" cap="none" normalizeH="0" baseline="0" dirty="0">
                <a:ln>
                  <a:noFill/>
                </a:ln>
                <a:effectLst/>
                <a:latin typeface="Arial" panose="020B0604020202020204" pitchFamily="34" charset="0"/>
              </a:rPr>
              <a:t>:</a:t>
            </a:r>
            <a:endParaRPr kumimoji="0" lang="tr-TR" altLang="tr-TR" b="0" i="0" u="none" strike="noStrike" cap="none" normalizeH="0" baseline="0" dirty="0">
              <a:ln>
                <a:noFill/>
              </a:ln>
              <a:effectLst/>
              <a:latin typeface="Arial" panose="020B0604020202020204" pitchFamily="34" charset="0"/>
            </a:endParaRPr>
          </a:p>
          <a:p>
            <a:pPr marL="457200" lvl="1" indent="0" defTabSz="914400" eaLnBrk="0" fontAlgn="base" hangingPunct="0">
              <a:lnSpc>
                <a:spcPct val="90000"/>
              </a:lnSpc>
              <a:spcBef>
                <a:spcPct val="0"/>
              </a:spcBef>
              <a:buClrTx/>
              <a:buSzTx/>
              <a:buFontTx/>
              <a:buChar char="•"/>
            </a:pPr>
            <a:r>
              <a:rPr kumimoji="0" lang="tr-TR" altLang="tr-TR" b="0" i="0" u="none" strike="noStrike" cap="none" normalizeH="0" baseline="0" dirty="0" err="1">
                <a:ln>
                  <a:noFill/>
                </a:ln>
                <a:effectLst/>
                <a:latin typeface="Arial" panose="020B0604020202020204" pitchFamily="34" charset="0"/>
              </a:rPr>
              <a:t>Handles</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non-linear</a:t>
            </a:r>
            <a:r>
              <a:rPr kumimoji="0" lang="tr-TR" altLang="tr-TR" b="0" i="0" u="none" strike="noStrike" cap="none" normalizeH="0" baseline="0" dirty="0">
                <a:ln>
                  <a:noFill/>
                </a:ln>
                <a:effectLst/>
                <a:latin typeface="Arial" panose="020B0604020202020204" pitchFamily="34" charset="0"/>
              </a:rPr>
              <a:t> data.</a:t>
            </a:r>
          </a:p>
          <a:p>
            <a:pPr marL="457200" lvl="1" indent="0" defTabSz="914400" eaLnBrk="0" fontAlgn="base" hangingPunct="0">
              <a:lnSpc>
                <a:spcPct val="90000"/>
              </a:lnSpc>
              <a:spcBef>
                <a:spcPct val="0"/>
              </a:spcBef>
              <a:buClrTx/>
              <a:buSzTx/>
              <a:buFontTx/>
              <a:buChar char="•"/>
            </a:pPr>
            <a:r>
              <a:rPr kumimoji="0" lang="tr-TR" altLang="tr-TR" b="0" i="0" u="none" strike="noStrike" cap="none" normalizeH="0" baseline="0" dirty="0" err="1">
                <a:ln>
                  <a:noFill/>
                </a:ln>
                <a:effectLst/>
                <a:latin typeface="Arial" panose="020B0604020202020204" pitchFamily="34" charset="0"/>
              </a:rPr>
              <a:t>Reduces</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overfitting</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by</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averaging</a:t>
            </a:r>
            <a:r>
              <a:rPr kumimoji="0" lang="tr-TR" altLang="tr-TR"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90000"/>
              </a:lnSpc>
              <a:spcBef>
                <a:spcPct val="0"/>
              </a:spcBef>
              <a:buClrTx/>
              <a:buSzTx/>
              <a:buFontTx/>
              <a:buChar char="•"/>
              <a:tabLst/>
            </a:pPr>
            <a:r>
              <a:rPr kumimoji="0" lang="tr-TR" altLang="tr-TR" b="1" i="0" u="none" strike="noStrike" cap="none" normalizeH="0" baseline="0" dirty="0" err="1">
                <a:ln>
                  <a:noFill/>
                </a:ln>
                <a:effectLst/>
                <a:latin typeface="Arial" panose="020B0604020202020204" pitchFamily="34" charset="0"/>
              </a:rPr>
              <a:t>Drawback</a:t>
            </a:r>
            <a:r>
              <a:rPr kumimoji="0" lang="tr-TR" altLang="tr-TR" b="1" i="0" u="none" strike="noStrike" cap="none" normalizeH="0" baseline="0" dirty="0">
                <a:ln>
                  <a:noFill/>
                </a:ln>
                <a:effectLst/>
                <a:latin typeface="Arial" panose="020B0604020202020204" pitchFamily="34" charset="0"/>
              </a:rPr>
              <a:t>:</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Computationally</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intensive</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for</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large</a:t>
            </a:r>
            <a:r>
              <a:rPr kumimoji="0" lang="tr-TR" altLang="tr-TR" b="0" i="0" u="none" strike="noStrike" cap="none" normalizeH="0" baseline="0" dirty="0">
                <a:ln>
                  <a:noFill/>
                </a:ln>
                <a:effectLst/>
                <a:latin typeface="Arial" panose="020B0604020202020204" pitchFamily="34" charset="0"/>
              </a:rPr>
              <a:t> </a:t>
            </a:r>
            <a:r>
              <a:rPr kumimoji="0" lang="tr-TR" altLang="tr-TR" b="0" i="0" u="none" strike="noStrike" cap="none" normalizeH="0" baseline="0" dirty="0" err="1">
                <a:ln>
                  <a:noFill/>
                </a:ln>
                <a:effectLst/>
                <a:latin typeface="Arial" panose="020B0604020202020204" pitchFamily="34" charset="0"/>
              </a:rPr>
              <a:t>datasets</a:t>
            </a:r>
            <a:r>
              <a:rPr kumimoji="0" lang="tr-TR" altLang="tr-TR" b="0" i="0" u="none" strike="noStrike" cap="none" normalizeH="0" baseline="0" dirty="0">
                <a:ln>
                  <a:noFill/>
                </a:ln>
                <a:effectLst/>
                <a:latin typeface="Arial" panose="020B0604020202020204" pitchFamily="34" charset="0"/>
              </a:rPr>
              <a:t>. </a:t>
            </a:r>
          </a:p>
        </p:txBody>
      </p:sp>
    </p:spTree>
    <p:extLst>
      <p:ext uri="{BB962C8B-B14F-4D97-AF65-F5344CB8AC3E}">
        <p14:creationId xmlns:p14="http://schemas.microsoft.com/office/powerpoint/2010/main" val="340002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B257D23A-0E79-5CD0-E2F1-52D335DF4250}"/>
              </a:ext>
            </a:extLst>
          </p:cNvPr>
          <p:cNvPicPr>
            <a:picLocks noChangeAspect="1"/>
          </p:cNvPicPr>
          <p:nvPr/>
        </p:nvPicPr>
        <p:blipFill>
          <a:blip r:embed="rId3">
            <a:alphaModFix amt="15000"/>
          </a:blip>
          <a:srcRect t="3483" b="12248"/>
          <a:stretch/>
        </p:blipFill>
        <p:spPr>
          <a:xfrm>
            <a:off x="20" y="10"/>
            <a:ext cx="12191980" cy="6857990"/>
          </a:xfrm>
          <a:prstGeom prst="rect">
            <a:avLst/>
          </a:prstGeom>
        </p:spPr>
      </p:pic>
      <p:sp>
        <p:nvSpPr>
          <p:cNvPr id="2" name="Title 1">
            <a:extLst>
              <a:ext uri="{FF2B5EF4-FFF2-40B4-BE49-F238E27FC236}">
                <a16:creationId xmlns:a16="http://schemas.microsoft.com/office/drawing/2014/main" id="{A82BEED7-BC6B-9287-F013-91444D789B9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lvl="0"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Results and Insights</a:t>
            </a:r>
          </a:p>
        </p:txBody>
      </p:sp>
    </p:spTree>
    <p:extLst>
      <p:ext uri="{BB962C8B-B14F-4D97-AF65-F5344CB8AC3E}">
        <p14:creationId xmlns:p14="http://schemas.microsoft.com/office/powerpoint/2010/main" val="9067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0F2E-FB53-F02E-D3D1-4A72EF3E98D9}"/>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dirty="0"/>
              <a:t>Model 1: Logistic Regression</a:t>
            </a:r>
            <a:br>
              <a:rPr lang="en-US" sz="2800" dirty="0"/>
            </a:br>
            <a:br>
              <a:rPr lang="en-US" sz="2800" dirty="0"/>
            </a:br>
            <a:endParaRPr lang="en-US" sz="2800" dirty="0"/>
          </a:p>
        </p:txBody>
      </p:sp>
      <p:sp>
        <p:nvSpPr>
          <p:cNvPr id="3" name="Content Placeholder 2">
            <a:extLst>
              <a:ext uri="{FF2B5EF4-FFF2-40B4-BE49-F238E27FC236}">
                <a16:creationId xmlns:a16="http://schemas.microsoft.com/office/drawing/2014/main" id="{4F9A3600-9008-69D3-82C6-2209431CBBC2}"/>
              </a:ext>
            </a:extLst>
          </p:cNvPr>
          <p:cNvSpPr>
            <a:spLocks noGrp="1"/>
          </p:cNvSpPr>
          <p:nvPr>
            <p:ph sz="half" idx="1"/>
          </p:nvPr>
        </p:nvSpPr>
        <p:spPr>
          <a:xfrm>
            <a:off x="643192" y="2666999"/>
            <a:ext cx="3643674" cy="3216276"/>
          </a:xfrm>
        </p:spPr>
        <p:txBody>
          <a:bodyPr vert="horz" lIns="91440" tIns="45720" rIns="91440" bIns="45720" rtlCol="0" anchor="t">
            <a:normAutofit/>
          </a:bodyPr>
          <a:lstStyle/>
          <a:p>
            <a:r>
              <a:rPr lang="en-US" dirty="0"/>
              <a:t>Accuracy</a:t>
            </a:r>
            <a:r>
              <a:rPr lang="tr-TR" dirty="0"/>
              <a:t> </a:t>
            </a:r>
            <a:r>
              <a:rPr lang="en-US" sz="1800" dirty="0">
                <a:solidFill>
                  <a:srgbClr val="BFBFBF"/>
                </a:solidFill>
                <a:latin typeface="Instrument Sans Medium" pitchFamily="34" charset="0"/>
                <a:ea typeface="Instrument Sans Medium" pitchFamily="34" charset="-122"/>
                <a:cs typeface="Instrument Sans Medium" pitchFamily="34" charset="-120"/>
              </a:rPr>
              <a:t>3</a:t>
            </a:r>
            <a:r>
              <a:rPr lang="tr-TR" sz="1800" dirty="0">
                <a:solidFill>
                  <a:srgbClr val="BFBFBF"/>
                </a:solidFill>
                <a:latin typeface="Instrument Sans Medium" pitchFamily="34" charset="0"/>
                <a:ea typeface="Instrument Sans Medium" pitchFamily="34" charset="-122"/>
                <a:cs typeface="Instrument Sans Medium" pitchFamily="34" charset="-120"/>
              </a:rPr>
              <a:t>5</a:t>
            </a:r>
            <a:r>
              <a:rPr lang="en-US" sz="1800" dirty="0">
                <a:solidFill>
                  <a:srgbClr val="BFBFBF"/>
                </a:solidFill>
                <a:latin typeface="Instrument Sans Medium" pitchFamily="34" charset="0"/>
                <a:ea typeface="Instrument Sans Medium" pitchFamily="34" charset="-122"/>
                <a:cs typeface="Instrument Sans Medium" pitchFamily="34" charset="-120"/>
              </a:rPr>
              <a:t>%</a:t>
            </a:r>
            <a:endParaRPr lang="en-US" sz="1800" dirty="0"/>
          </a:p>
          <a:p>
            <a:endParaRPr lang="en-US" dirty="0"/>
          </a:p>
          <a:p>
            <a:endParaRPr lang="en-US" dirty="0"/>
          </a:p>
          <a:p>
            <a:endParaRPr lang="en-US" dirty="0"/>
          </a:p>
        </p:txBody>
      </p:sp>
      <p:pic>
        <p:nvPicPr>
          <p:cNvPr id="16" name="Resim 12" descr="metin, ekran görüntüsü, diyagram, kare içeren bir resim">
            <a:extLst>
              <a:ext uri="{FF2B5EF4-FFF2-40B4-BE49-F238E27FC236}">
                <a16:creationId xmlns:a16="http://schemas.microsoft.com/office/drawing/2014/main" id="{0B254AA0-08F6-968E-8DDD-76D785200D82}"/>
              </a:ext>
            </a:extLst>
          </p:cNvPr>
          <p:cNvPicPr>
            <a:picLocks noGrp="1" noChangeAspect="1"/>
          </p:cNvPicPr>
          <p:nvPr>
            <p:ph sz="half" idx="2"/>
          </p:nvPr>
        </p:nvPicPr>
        <p:blipFill>
          <a:blip r:embed="rId3"/>
          <a:stretch>
            <a:fillRect/>
          </a:stretch>
        </p:blipFill>
        <p:spPr>
          <a:xfrm>
            <a:off x="4809469" y="645106"/>
            <a:ext cx="6559682"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72530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F33E-4B36-8757-82F7-0E6064839A18}"/>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Model 2: Random Forest</a:t>
            </a:r>
            <a:br>
              <a:rPr lang="en-US" sz="2800" b="1"/>
            </a:br>
            <a:br>
              <a:rPr lang="en-US" sz="2800" b="1"/>
            </a:br>
            <a:endParaRPr lang="en-US" sz="2800"/>
          </a:p>
        </p:txBody>
      </p:sp>
      <p:sp>
        <p:nvSpPr>
          <p:cNvPr id="4" name="Content Placeholder 3">
            <a:extLst>
              <a:ext uri="{FF2B5EF4-FFF2-40B4-BE49-F238E27FC236}">
                <a16:creationId xmlns:a16="http://schemas.microsoft.com/office/drawing/2014/main" id="{FB917D74-3215-B985-5B60-B4C3BF6E148B}"/>
              </a:ext>
            </a:extLst>
          </p:cNvPr>
          <p:cNvSpPr>
            <a:spLocks noGrp="1"/>
          </p:cNvSpPr>
          <p:nvPr>
            <p:ph sz="half" idx="2"/>
          </p:nvPr>
        </p:nvSpPr>
        <p:spPr>
          <a:xfrm>
            <a:off x="643192" y="2666999"/>
            <a:ext cx="3643674" cy="3216276"/>
          </a:xfrm>
        </p:spPr>
        <p:txBody>
          <a:bodyPr vert="horz" lIns="91440" tIns="45720" rIns="91440" bIns="45720" rtlCol="0" anchor="t">
            <a:normAutofit/>
          </a:bodyPr>
          <a:lstStyle/>
          <a:p>
            <a:pPr marL="0" indent="0">
              <a:buNone/>
            </a:pPr>
            <a:endParaRPr lang="en-US" dirty="0"/>
          </a:p>
          <a:p>
            <a:endParaRPr lang="en-US" dirty="0"/>
          </a:p>
          <a:p>
            <a:endParaRPr lang="en-US" dirty="0"/>
          </a:p>
          <a:p>
            <a:r>
              <a:rPr lang="en-US" dirty="0"/>
              <a:t>A</a:t>
            </a:r>
            <a:r>
              <a:rPr lang="en-US" b="0" i="0" dirty="0"/>
              <a:t>ccuracy </a:t>
            </a:r>
            <a:r>
              <a:rPr lang="en-US" dirty="0"/>
              <a:t>32.5%</a:t>
            </a:r>
          </a:p>
          <a:p>
            <a:endParaRPr lang="en-US" dirty="0"/>
          </a:p>
          <a:p>
            <a:endParaRPr lang="en-US" dirty="0"/>
          </a:p>
        </p:txBody>
      </p:sp>
      <p:pic>
        <p:nvPicPr>
          <p:cNvPr id="12" name="Content Placeholder 11">
            <a:extLst>
              <a:ext uri="{FF2B5EF4-FFF2-40B4-BE49-F238E27FC236}">
                <a16:creationId xmlns:a16="http://schemas.microsoft.com/office/drawing/2014/main" id="{32A9AC08-0152-2EE9-C2BE-544CF5755AC6}"/>
              </a:ext>
            </a:extLst>
          </p:cNvPr>
          <p:cNvPicPr>
            <a:picLocks noGrp="1" noChangeAspect="1"/>
          </p:cNvPicPr>
          <p:nvPr>
            <p:ph sz="half" idx="1"/>
          </p:nvPr>
        </p:nvPicPr>
        <p:blipFill>
          <a:blip r:embed="rId3"/>
          <a:stretch>
            <a:fillRect/>
          </a:stretch>
        </p:blipFill>
        <p:spPr>
          <a:xfrm>
            <a:off x="5090597" y="645106"/>
            <a:ext cx="5997426"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22808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85A0-4C4A-BFBE-4B13-735E3B7C0174}"/>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Random Forest</a:t>
            </a:r>
            <a:br>
              <a:rPr lang="en-US" sz="2800" b="1"/>
            </a:br>
            <a:endParaRPr lang="en-US" sz="2800"/>
          </a:p>
        </p:txBody>
      </p:sp>
      <p:sp>
        <p:nvSpPr>
          <p:cNvPr id="3" name="Content Placeholder 2">
            <a:extLst>
              <a:ext uri="{FF2B5EF4-FFF2-40B4-BE49-F238E27FC236}">
                <a16:creationId xmlns:a16="http://schemas.microsoft.com/office/drawing/2014/main" id="{D3BAB0D1-25E8-A763-9EA1-443C9F193F8E}"/>
              </a:ext>
            </a:extLst>
          </p:cNvPr>
          <p:cNvSpPr>
            <a:spLocks noGrp="1"/>
          </p:cNvSpPr>
          <p:nvPr>
            <p:ph sz="half" idx="1"/>
          </p:nvPr>
        </p:nvSpPr>
        <p:spPr>
          <a:xfrm>
            <a:off x="643192" y="2666999"/>
            <a:ext cx="3643674" cy="3216276"/>
          </a:xfrm>
        </p:spPr>
        <p:txBody>
          <a:bodyPr vert="horz" lIns="91440" tIns="45720" rIns="91440" bIns="45720" rtlCol="0" anchor="t">
            <a:normAutofit/>
          </a:bodyPr>
          <a:lstStyle/>
          <a:p>
            <a:pPr marL="0" marR="0" lvl="0" indent="0" fontAlgn="base">
              <a:lnSpc>
                <a:spcPct val="90000"/>
              </a:lnSpc>
              <a:tabLst/>
            </a:pPr>
            <a:r>
              <a:rPr kumimoji="0" lang="en-US" altLang="tr-TR" sz="1400" b="1" i="0" u="none" strike="noStrike" normalizeH="0" baseline="0">
                <a:ln>
                  <a:noFill/>
                </a:ln>
              </a:rPr>
              <a:t>Precision</a:t>
            </a:r>
            <a:r>
              <a:rPr kumimoji="0" lang="en-US" altLang="tr-TR" sz="1400" b="0" i="0" u="none" strike="noStrike" normalizeH="0" baseline="0">
                <a:ln>
                  <a:noFill/>
                </a:ln>
              </a:rPr>
              <a:t>: This measures how accurate the positive predictions are. It tells you how many of the instances the model predicted as positive were actually positive.</a:t>
            </a:r>
          </a:p>
          <a:p>
            <a:pPr marL="0" marR="0" lvl="0" indent="0" fontAlgn="base">
              <a:lnSpc>
                <a:spcPct val="90000"/>
              </a:lnSpc>
              <a:tabLst/>
            </a:pPr>
            <a:r>
              <a:rPr kumimoji="0" lang="en-US" altLang="tr-TR" sz="1400" b="1" i="0" u="none" strike="noStrike" normalizeH="0" baseline="0">
                <a:ln>
                  <a:noFill/>
                </a:ln>
              </a:rPr>
              <a:t>Recall</a:t>
            </a:r>
            <a:r>
              <a:rPr kumimoji="0" lang="en-US" altLang="tr-TR" sz="1400" b="0" i="0" u="none" strike="noStrike" normalizeH="0" baseline="0">
                <a:ln>
                  <a:noFill/>
                </a:ln>
              </a:rPr>
              <a:t>: This measures how well the model identifies all the actual positive instances. It tells you how many of the real positive instances the model was able to find.</a:t>
            </a:r>
          </a:p>
          <a:p>
            <a:pPr marL="0" marR="0" lvl="0" indent="0" fontAlgn="base">
              <a:lnSpc>
                <a:spcPct val="90000"/>
              </a:lnSpc>
              <a:tabLst/>
            </a:pPr>
            <a:r>
              <a:rPr kumimoji="0" lang="en-US" altLang="tr-TR" sz="1400" b="1" i="0" u="none" strike="noStrike" normalizeH="0" baseline="0">
                <a:ln>
                  <a:noFill/>
                </a:ln>
              </a:rPr>
              <a:t>F1 Score</a:t>
            </a:r>
            <a:r>
              <a:rPr kumimoji="0" lang="en-US" altLang="tr-TR" sz="1400" b="0" i="0" u="none" strike="noStrike" normalizeH="0" baseline="0">
                <a:ln>
                  <a:noFill/>
                </a:ln>
              </a:rPr>
              <a:t>: This is a balance between Precision and Recall. It gives you a single score that takes both into account, making it especially useful when you need to balance the importance of identifying all positives (Recall) and avoiding false positives (Precision).</a:t>
            </a:r>
          </a:p>
        </p:txBody>
      </p:sp>
      <p:pic>
        <p:nvPicPr>
          <p:cNvPr id="5" name="Resim 19">
            <a:extLst>
              <a:ext uri="{FF2B5EF4-FFF2-40B4-BE49-F238E27FC236}">
                <a16:creationId xmlns:a16="http://schemas.microsoft.com/office/drawing/2014/main" id="{CCF592A2-0133-F0C7-40F5-0BD10D5B1E47}"/>
              </a:ext>
            </a:extLst>
          </p:cNvPr>
          <p:cNvPicPr>
            <a:picLocks noGrp="1" noChangeAspect="1"/>
          </p:cNvPicPr>
          <p:nvPr>
            <p:ph sz="half" idx="2"/>
          </p:nvPr>
        </p:nvPicPr>
        <p:blipFill>
          <a:blip r:embed="rId3"/>
          <a:stretch>
            <a:fillRect/>
          </a:stretch>
        </p:blipFill>
        <p:spPr>
          <a:xfrm>
            <a:off x="4630994" y="1193990"/>
            <a:ext cx="6916633" cy="414997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035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D086B5DF-17C8-3AA5-2B32-FE548E590E6C}"/>
              </a:ext>
            </a:extLst>
          </p:cNvPr>
          <p:cNvPicPr>
            <a:picLocks noGrp="1" noChangeAspect="1"/>
          </p:cNvPicPr>
          <p:nvPr>
            <p:ph sz="half" idx="1"/>
          </p:nvPr>
        </p:nvPicPr>
        <p:blipFill>
          <a:blip r:embed="rId3">
            <a:alphaModFix amt="15000"/>
          </a:blip>
          <a:srcRect t="38494" b="23959"/>
          <a:stretch/>
        </p:blipFill>
        <p:spPr>
          <a:xfrm>
            <a:off x="20" y="10"/>
            <a:ext cx="12191980" cy="6857990"/>
          </a:xfrm>
          <a:prstGeom prst="rect">
            <a:avLst/>
          </a:prstGeom>
        </p:spPr>
      </p:pic>
      <p:sp>
        <p:nvSpPr>
          <p:cNvPr id="2" name="Title 1">
            <a:extLst>
              <a:ext uri="{FF2B5EF4-FFF2-40B4-BE49-F238E27FC236}">
                <a16:creationId xmlns:a16="http://schemas.microsoft.com/office/drawing/2014/main" id="{561A60A7-E366-DE7B-4A93-47206DB4E663}"/>
              </a:ext>
            </a:extLst>
          </p:cNvPr>
          <p:cNvSpPr>
            <a:spLocks noGrp="1"/>
          </p:cNvSpPr>
          <p:nvPr>
            <p:ph type="title"/>
          </p:nvPr>
        </p:nvSpPr>
        <p:spPr>
          <a:xfrm>
            <a:off x="493712" y="161925"/>
            <a:ext cx="10783887" cy="695325"/>
          </a:xfrm>
        </p:spPr>
        <p:txBody>
          <a:bodyPr vert="horz" lIns="91440" tIns="45720" rIns="91440" bIns="45720" rtlCol="0" anchor="ctr">
            <a:normAutofit/>
          </a:bodyPr>
          <a:lstStyle/>
          <a:p>
            <a:r>
              <a:rPr lang="en-US" b="1" dirty="0"/>
              <a:t>Libraries Used in the Code</a:t>
            </a:r>
          </a:p>
        </p:txBody>
      </p:sp>
      <p:sp>
        <p:nvSpPr>
          <p:cNvPr id="4" name="Content Placeholder 3">
            <a:extLst>
              <a:ext uri="{FF2B5EF4-FFF2-40B4-BE49-F238E27FC236}">
                <a16:creationId xmlns:a16="http://schemas.microsoft.com/office/drawing/2014/main" id="{033915FA-95DE-34BD-8DFE-BF6A08052B29}"/>
              </a:ext>
            </a:extLst>
          </p:cNvPr>
          <p:cNvSpPr>
            <a:spLocks noGrp="1"/>
          </p:cNvSpPr>
          <p:nvPr>
            <p:ph sz="half" idx="2"/>
          </p:nvPr>
        </p:nvSpPr>
        <p:spPr>
          <a:xfrm>
            <a:off x="266701" y="1304925"/>
            <a:ext cx="11553824" cy="5200650"/>
          </a:xfrm>
        </p:spPr>
        <p:txBody>
          <a:bodyPr vert="horz" lIns="91440" tIns="45720" rIns="91440" bIns="45720" rtlCol="0" anchor="ctr">
            <a:noAutofit/>
          </a:bodyPr>
          <a:lstStyle/>
          <a:p>
            <a:pPr>
              <a:lnSpc>
                <a:spcPct val="90000"/>
              </a:lnSpc>
            </a:pPr>
            <a:r>
              <a:rPr lang="en-US" sz="1050" b="1" dirty="0" err="1"/>
              <a:t>os</a:t>
            </a:r>
            <a:r>
              <a:rPr lang="en-US" sz="1050" dirty="0"/>
              <a:t>:</a:t>
            </a:r>
          </a:p>
          <a:p>
            <a:pPr marL="742950" lvl="1" indent="-285750">
              <a:lnSpc>
                <a:spcPct val="90000"/>
              </a:lnSpc>
            </a:pPr>
            <a:r>
              <a:rPr lang="en-US" sz="1050" dirty="0"/>
              <a:t>To handle file paths and directories.</a:t>
            </a:r>
          </a:p>
          <a:p>
            <a:pPr>
              <a:lnSpc>
                <a:spcPct val="90000"/>
              </a:lnSpc>
            </a:pPr>
            <a:r>
              <a:rPr lang="en-US" sz="1050" b="1" dirty="0" err="1"/>
              <a:t>librosa</a:t>
            </a:r>
            <a:r>
              <a:rPr lang="en-US" sz="1050" dirty="0"/>
              <a:t>:</a:t>
            </a:r>
          </a:p>
          <a:p>
            <a:pPr marL="742950" lvl="1" indent="-285750">
              <a:lnSpc>
                <a:spcPct val="90000"/>
              </a:lnSpc>
            </a:pPr>
            <a:r>
              <a:rPr lang="en-US" sz="1050" dirty="0"/>
              <a:t>For audio processing and feature extraction (e.g., MFCC calculation).</a:t>
            </a:r>
          </a:p>
          <a:p>
            <a:pPr>
              <a:lnSpc>
                <a:spcPct val="90000"/>
              </a:lnSpc>
            </a:pPr>
            <a:r>
              <a:rPr lang="en-US" sz="1050" b="1" dirty="0" err="1"/>
              <a:t>numpy</a:t>
            </a:r>
            <a:r>
              <a:rPr lang="en-US" sz="1050" b="1" dirty="0"/>
              <a:t> (np)</a:t>
            </a:r>
            <a:r>
              <a:rPr lang="en-US" sz="1050" dirty="0"/>
              <a:t>:</a:t>
            </a:r>
          </a:p>
          <a:p>
            <a:pPr marL="742950" lvl="1" indent="-285750">
              <a:lnSpc>
                <a:spcPct val="90000"/>
              </a:lnSpc>
            </a:pPr>
            <a:r>
              <a:rPr lang="en-US" sz="1050" dirty="0"/>
              <a:t>For mathematical and array operations.</a:t>
            </a:r>
          </a:p>
          <a:p>
            <a:pPr>
              <a:lnSpc>
                <a:spcPct val="90000"/>
              </a:lnSpc>
            </a:pPr>
            <a:r>
              <a:rPr lang="en-US" sz="1050" b="1" dirty="0"/>
              <a:t>pandas (pd)</a:t>
            </a:r>
            <a:r>
              <a:rPr lang="en-US" sz="1050" dirty="0"/>
              <a:t>:</a:t>
            </a:r>
          </a:p>
          <a:p>
            <a:pPr marL="742950" lvl="1" indent="-285750">
              <a:lnSpc>
                <a:spcPct val="90000"/>
              </a:lnSpc>
            </a:pPr>
            <a:r>
              <a:rPr lang="en-US" sz="1050" dirty="0"/>
              <a:t>For reading and manipulating the CSV dataset.</a:t>
            </a:r>
          </a:p>
          <a:p>
            <a:pPr>
              <a:lnSpc>
                <a:spcPct val="90000"/>
              </a:lnSpc>
            </a:pPr>
            <a:r>
              <a:rPr lang="en-US" sz="1050" b="1" dirty="0" err="1"/>
              <a:t>matplotlib.pyplot</a:t>
            </a:r>
            <a:r>
              <a:rPr lang="en-US" sz="1050" b="1" dirty="0"/>
              <a:t> (</a:t>
            </a:r>
            <a:r>
              <a:rPr lang="en-US" sz="1050" b="1" dirty="0" err="1"/>
              <a:t>plt</a:t>
            </a:r>
            <a:r>
              <a:rPr lang="en-US" sz="1050" b="1" dirty="0"/>
              <a:t>)</a:t>
            </a:r>
            <a:r>
              <a:rPr lang="en-US" sz="1050" dirty="0"/>
              <a:t>:</a:t>
            </a:r>
          </a:p>
          <a:p>
            <a:pPr marL="742950" lvl="1" indent="-285750">
              <a:lnSpc>
                <a:spcPct val="90000"/>
              </a:lnSpc>
            </a:pPr>
            <a:r>
              <a:rPr lang="en-US" sz="1050" dirty="0"/>
              <a:t>For data visualization (e.g., confusion matrix, feature importance, waveform, MFCC plots).</a:t>
            </a:r>
          </a:p>
          <a:p>
            <a:pPr>
              <a:lnSpc>
                <a:spcPct val="90000"/>
              </a:lnSpc>
            </a:pPr>
            <a:r>
              <a:rPr lang="en-US" sz="1050" b="1" dirty="0" err="1"/>
              <a:t>librosa.display</a:t>
            </a:r>
            <a:r>
              <a:rPr lang="en-US" sz="1050" dirty="0"/>
              <a:t>:</a:t>
            </a:r>
          </a:p>
          <a:p>
            <a:pPr marL="742950" lvl="1" indent="-285750">
              <a:lnSpc>
                <a:spcPct val="90000"/>
              </a:lnSpc>
            </a:pPr>
            <a:r>
              <a:rPr lang="en-US" sz="1050" dirty="0"/>
              <a:t>To visualize MFCCs and waveforms with </a:t>
            </a:r>
            <a:r>
              <a:rPr lang="en-US" sz="1050" dirty="0" err="1"/>
              <a:t>librosa</a:t>
            </a:r>
            <a:r>
              <a:rPr lang="en-US" sz="1050" dirty="0"/>
              <a:t>.</a:t>
            </a:r>
          </a:p>
          <a:p>
            <a:pPr>
              <a:lnSpc>
                <a:spcPct val="90000"/>
              </a:lnSpc>
            </a:pPr>
            <a:r>
              <a:rPr lang="en-US" sz="1050" b="1" dirty="0"/>
              <a:t>scikit-learn (</a:t>
            </a:r>
            <a:r>
              <a:rPr lang="en-US" sz="1050" b="1" dirty="0" err="1"/>
              <a:t>sklearn</a:t>
            </a:r>
            <a:r>
              <a:rPr lang="en-US" sz="1050" b="1" dirty="0"/>
              <a:t>)</a:t>
            </a:r>
            <a:r>
              <a:rPr lang="en-US" sz="1050" dirty="0"/>
              <a:t>:</a:t>
            </a:r>
          </a:p>
          <a:p>
            <a:pPr marL="742950" lvl="1" indent="-285750">
              <a:lnSpc>
                <a:spcPct val="90000"/>
              </a:lnSpc>
            </a:pPr>
            <a:r>
              <a:rPr lang="en-US" sz="1050" b="1" dirty="0" err="1"/>
              <a:t>train_test_split</a:t>
            </a:r>
            <a:r>
              <a:rPr lang="en-US" sz="1050" dirty="0"/>
              <a:t>: For splitting the dataset into training and testing sets.</a:t>
            </a:r>
          </a:p>
          <a:p>
            <a:pPr marL="742950" lvl="1" indent="-285750">
              <a:lnSpc>
                <a:spcPct val="90000"/>
              </a:lnSpc>
            </a:pPr>
            <a:r>
              <a:rPr lang="en-US" sz="1050" b="1" dirty="0" err="1"/>
              <a:t>StandardScaler</a:t>
            </a:r>
            <a:r>
              <a:rPr lang="en-US" sz="1050" dirty="0"/>
              <a:t>: For feature normalization.</a:t>
            </a:r>
          </a:p>
          <a:p>
            <a:pPr marL="742950" lvl="1" indent="-285750">
              <a:lnSpc>
                <a:spcPct val="90000"/>
              </a:lnSpc>
            </a:pPr>
            <a:r>
              <a:rPr lang="en-US" sz="1050" b="1" dirty="0" err="1"/>
              <a:t>RandomForestClassifier</a:t>
            </a:r>
            <a:r>
              <a:rPr lang="en-US" sz="1050" dirty="0"/>
              <a:t>: Machine learning model for classification.</a:t>
            </a:r>
          </a:p>
          <a:p>
            <a:pPr marL="742950" lvl="1" indent="-285750">
              <a:lnSpc>
                <a:spcPct val="90000"/>
              </a:lnSpc>
            </a:pPr>
            <a:r>
              <a:rPr lang="en-US" sz="1050" b="1" dirty="0" err="1"/>
              <a:t>classification_report</a:t>
            </a:r>
            <a:r>
              <a:rPr lang="en-US" sz="1050" dirty="0"/>
              <a:t> and </a:t>
            </a:r>
            <a:r>
              <a:rPr lang="en-US" sz="1050" b="1" dirty="0" err="1"/>
              <a:t>confusion_matrix</a:t>
            </a:r>
            <a:r>
              <a:rPr lang="en-US" sz="1050" dirty="0"/>
              <a:t>: For evaluating model performance.</a:t>
            </a:r>
          </a:p>
          <a:p>
            <a:pPr>
              <a:lnSpc>
                <a:spcPct val="90000"/>
              </a:lnSpc>
            </a:pPr>
            <a:r>
              <a:rPr lang="en-US" sz="1050" b="1" dirty="0"/>
              <a:t>seaborn (</a:t>
            </a:r>
            <a:r>
              <a:rPr lang="en-US" sz="1050" b="1" dirty="0" err="1"/>
              <a:t>sns</a:t>
            </a:r>
            <a:r>
              <a:rPr lang="en-US" sz="1050" b="1" dirty="0"/>
              <a:t>)</a:t>
            </a:r>
            <a:r>
              <a:rPr lang="en-US" sz="1050" dirty="0"/>
              <a:t>:</a:t>
            </a:r>
          </a:p>
          <a:p>
            <a:pPr marL="742950" lvl="1" indent="-285750">
              <a:lnSpc>
                <a:spcPct val="90000"/>
              </a:lnSpc>
            </a:pPr>
            <a:r>
              <a:rPr lang="en-US" sz="1050" dirty="0"/>
              <a:t>For enhancing data visualizations.</a:t>
            </a:r>
          </a:p>
          <a:p>
            <a:pPr>
              <a:lnSpc>
                <a:spcPct val="90000"/>
              </a:lnSpc>
            </a:pPr>
            <a:r>
              <a:rPr lang="en-US" sz="1050" b="1" dirty="0" err="1"/>
              <a:t>itertools</a:t>
            </a:r>
            <a:r>
              <a:rPr lang="en-US" sz="1050" dirty="0"/>
              <a:t>:</a:t>
            </a:r>
          </a:p>
          <a:p>
            <a:pPr marL="742950" lvl="1" indent="-285750">
              <a:lnSpc>
                <a:spcPct val="90000"/>
              </a:lnSpc>
            </a:pPr>
            <a:r>
              <a:rPr lang="en-US" sz="1050" dirty="0"/>
              <a:t>To simplify iteration when visualizing the confusion matrix.</a:t>
            </a:r>
          </a:p>
          <a:p>
            <a:pPr>
              <a:lnSpc>
                <a:spcPct val="90000"/>
              </a:lnSpc>
            </a:pPr>
            <a:r>
              <a:rPr lang="en-US" sz="1050" b="1" dirty="0"/>
              <a:t>random</a:t>
            </a:r>
            <a:r>
              <a:rPr lang="en-US" sz="1050" dirty="0"/>
              <a:t>:</a:t>
            </a:r>
          </a:p>
          <a:p>
            <a:pPr lvl="1">
              <a:lnSpc>
                <a:spcPct val="90000"/>
              </a:lnSpc>
            </a:pPr>
            <a:r>
              <a:rPr lang="en-US" sz="1050" dirty="0"/>
              <a:t>To select random test samples for visualization and evaluation.</a:t>
            </a:r>
          </a:p>
          <a:p>
            <a:pPr>
              <a:lnSpc>
                <a:spcPct val="90000"/>
              </a:lnSpc>
            </a:pPr>
            <a:endParaRPr lang="en-US" sz="100" dirty="0"/>
          </a:p>
        </p:txBody>
      </p:sp>
    </p:spTree>
    <p:extLst>
      <p:ext uri="{BB962C8B-B14F-4D97-AF65-F5344CB8AC3E}">
        <p14:creationId xmlns:p14="http://schemas.microsoft.com/office/powerpoint/2010/main" val="921789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B2D545-EE1E-56D2-9B3F-90FF44D0F211}"/>
              </a:ext>
            </a:extLst>
          </p:cNvPr>
          <p:cNvSpPr>
            <a:spLocks noGrp="1"/>
          </p:cNvSpPr>
          <p:nvPr>
            <p:ph type="title"/>
          </p:nvPr>
        </p:nvSpPr>
        <p:spPr>
          <a:xfrm>
            <a:off x="1141413" y="609600"/>
            <a:ext cx="9905998" cy="1468582"/>
          </a:xfrm>
        </p:spPr>
        <p:txBody>
          <a:bodyPr>
            <a:normAutofit/>
          </a:bodyPr>
          <a:lstStyle/>
          <a:p>
            <a:r>
              <a:rPr lang="tr-TR"/>
              <a:t>Table of Contents</a:t>
            </a:r>
            <a:endParaRPr lang="tr-TR" dirty="0"/>
          </a:p>
        </p:txBody>
      </p:sp>
      <p:graphicFrame>
        <p:nvGraphicFramePr>
          <p:cNvPr id="11" name="İçerik Yer Tutucusu 2">
            <a:extLst>
              <a:ext uri="{FF2B5EF4-FFF2-40B4-BE49-F238E27FC236}">
                <a16:creationId xmlns:a16="http://schemas.microsoft.com/office/drawing/2014/main" id="{0A593DFF-3FFF-BBD7-F91E-288F9667E1D9}"/>
              </a:ext>
            </a:extLst>
          </p:cNvPr>
          <p:cNvGraphicFramePr>
            <a:graphicFrameLocks noGrp="1"/>
          </p:cNvGraphicFramePr>
          <p:nvPr>
            <p:ph idx="1"/>
            <p:extLst>
              <p:ext uri="{D42A27DB-BD31-4B8C-83A1-F6EECF244321}">
                <p14:modId xmlns:p14="http://schemas.microsoft.com/office/powerpoint/2010/main" val="236348279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631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ext 0"/>
          <p:cNvSpPr/>
          <p:nvPr/>
        </p:nvSpPr>
        <p:spPr>
          <a:xfrm>
            <a:off x="4303643" y="609600"/>
            <a:ext cx="6743767" cy="1905000"/>
          </a:xfrm>
          <a:prstGeom prst="rect">
            <a:avLst/>
          </a:prstGeom>
        </p:spPr>
        <p:txBody>
          <a:bodyPr vert="horz" lIns="91440" tIns="45720" rIns="91440" bIns="45720" rtlCol="0" anchor="ctr">
            <a:normAutofit/>
          </a:bodyPr>
          <a:lstStyle/>
          <a:p>
            <a:pPr>
              <a:spcBef>
                <a:spcPct val="0"/>
              </a:spcBef>
              <a:spcAft>
                <a:spcPts val="500"/>
              </a:spcAft>
            </a:pPr>
            <a:r>
              <a:rPr lang="en-US" sz="3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Project Overview</a:t>
            </a:r>
          </a:p>
        </p:txBody>
      </p:sp>
      <p:pic>
        <p:nvPicPr>
          <p:cNvPr id="2" name="Image 0" descr="preencoded.png"/>
          <p:cNvPicPr>
            <a:picLocks noChangeAspect="1"/>
          </p:cNvPicPr>
          <p:nvPr/>
        </p:nvPicPr>
        <p:blipFill>
          <a:blip r:embed="rId4"/>
          <a:srcRect l="11994" r="11996"/>
          <a:stretch/>
        </p:blipFill>
        <p:spPr>
          <a:xfrm>
            <a:off x="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4" name="Text 1"/>
          <p:cNvSpPr/>
          <p:nvPr/>
        </p:nvSpPr>
        <p:spPr>
          <a:xfrm>
            <a:off x="4303643" y="1562100"/>
            <a:ext cx="7046844" cy="3415749"/>
          </a:xfrm>
          <a:prstGeom prst="rect">
            <a:avLst/>
          </a:prstGeom>
        </p:spPr>
        <p:txBody>
          <a:bodyPr vert="horz" lIns="91440" tIns="45720" rIns="91440" bIns="45720" rtlCol="0" anchor="ctr">
            <a:normAutofit/>
          </a:bodyPr>
          <a:lstStyle/>
          <a:p>
            <a:pPr indent="-190492">
              <a:spcBef>
                <a:spcPct val="20000"/>
              </a:spcBef>
              <a:spcAft>
                <a:spcPts val="600"/>
              </a:spcAft>
              <a:buClr>
                <a:schemeClr val="tx1"/>
              </a:buClr>
              <a:buSzPct val="100000"/>
              <a:buFont typeface="Arial"/>
              <a:buChar char="•"/>
            </a:pPr>
            <a:r>
              <a:rPr lang="en-US" sz="2000" dirty="0">
                <a:latin typeface="Calibri" panose="020F0502020204030204" pitchFamily="34" charset="0"/>
                <a:ea typeface="Calibri" panose="020F0502020204030204" pitchFamily="34" charset="0"/>
                <a:cs typeface="Calibri" panose="020F0502020204030204" pitchFamily="34" charset="0"/>
              </a:rPr>
              <a:t>This study focuses on the challenge of </a:t>
            </a:r>
            <a:r>
              <a:rPr lang="en-US" sz="2000" u="sng" dirty="0">
                <a:latin typeface="Calibri" panose="020F0502020204030204" pitchFamily="34" charset="0"/>
                <a:ea typeface="Calibri" panose="020F0502020204030204" pitchFamily="34" charset="0"/>
                <a:cs typeface="Calibri" panose="020F0502020204030204" pitchFamily="34" charset="0"/>
              </a:rPr>
              <a:t>sound classification</a:t>
            </a:r>
            <a:r>
              <a:rPr lang="en-US" sz="2000" dirty="0">
                <a:latin typeface="Calibri" panose="020F0502020204030204" pitchFamily="34" charset="0"/>
                <a:ea typeface="Calibri" panose="020F0502020204030204" pitchFamily="34" charset="0"/>
                <a:cs typeface="Calibri" panose="020F0502020204030204" pitchFamily="34" charset="0"/>
              </a:rPr>
              <a:t>. The objective is to extract meaningful features from various audio files and achieve accurate classification using machine learning techniques. To accomplish this, two distinct models have been employed: </a:t>
            </a:r>
            <a:r>
              <a:rPr lang="en-US" sz="2000" u="sng" dirty="0">
                <a:latin typeface="Calibri" panose="020F0502020204030204" pitchFamily="34" charset="0"/>
                <a:ea typeface="Calibri" panose="020F0502020204030204" pitchFamily="34" charset="0"/>
                <a:cs typeface="Calibri" panose="020F0502020204030204" pitchFamily="34" charset="0"/>
              </a:rPr>
              <a:t>Logistic Regression </a:t>
            </a:r>
            <a:r>
              <a:rPr lang="en-US" sz="2000" dirty="0">
                <a:latin typeface="Calibri" panose="020F0502020204030204" pitchFamily="34" charset="0"/>
                <a:ea typeface="Calibri" panose="020F0502020204030204" pitchFamily="34" charset="0"/>
                <a:cs typeface="Calibri" panose="020F0502020204030204" pitchFamily="34" charset="0"/>
              </a:rPr>
              <a:t>and </a:t>
            </a:r>
            <a:r>
              <a:rPr lang="en-US" sz="2000" u="sng" dirty="0">
                <a:latin typeface="Calibri" panose="020F0502020204030204" pitchFamily="34" charset="0"/>
                <a:ea typeface="Calibri" panose="020F0502020204030204" pitchFamily="34" charset="0"/>
                <a:cs typeface="Calibri" panose="020F0502020204030204" pitchFamily="34" charset="0"/>
              </a:rPr>
              <a:t>Random Forest</a:t>
            </a:r>
            <a:r>
              <a:rPr lang="en-US" sz="2000" dirty="0">
                <a:latin typeface="Calibri" panose="020F0502020204030204" pitchFamily="34" charset="0"/>
                <a:ea typeface="Calibri" panose="020F0502020204030204" pitchFamily="34" charset="0"/>
                <a:cs typeface="Calibri" panose="020F0502020204030204" pitchFamily="34" charset="0"/>
              </a:rPr>
              <a:t>.</a:t>
            </a:r>
            <a:endParaRPr lang="en-US" sz="2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A69541F-55C3-8561-962F-85D25C06D456}"/>
              </a:ext>
            </a:extLst>
          </p:cNvPr>
          <p:cNvSpPr txBox="1"/>
          <p:nvPr/>
        </p:nvSpPr>
        <p:spPr>
          <a:xfrm>
            <a:off x="1141413" y="609600"/>
            <a:ext cx="9905998" cy="1905000"/>
          </a:xfrm>
          <a:prstGeom prst="rect">
            <a:avLst/>
          </a:prstGeom>
        </p:spPr>
        <p:txBody>
          <a:bodyPr vert="horz" lIns="91440" tIns="45720" rIns="91440" bIns="45720" rtlCol="0" anchor="ctr">
            <a:normAutofit/>
          </a:bodyPr>
          <a:lstStyle/>
          <a:p>
            <a:pPr>
              <a:spcBef>
                <a:spcPct val="0"/>
              </a:spcBef>
              <a:spcAft>
                <a:spcPts val="600"/>
              </a:spcAft>
            </a:pPr>
            <a:r>
              <a:rPr lang="en-US" sz="3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Dataset Details</a:t>
            </a:r>
          </a:p>
        </p:txBody>
      </p:sp>
      <p:sp>
        <p:nvSpPr>
          <p:cNvPr id="4" name="Metin kutusu 3">
            <a:extLst>
              <a:ext uri="{FF2B5EF4-FFF2-40B4-BE49-F238E27FC236}">
                <a16:creationId xmlns:a16="http://schemas.microsoft.com/office/drawing/2014/main" id="{470523F7-C4EB-A582-EA5F-F8F4AB26570E}"/>
              </a:ext>
            </a:extLst>
          </p:cNvPr>
          <p:cNvSpPr txBox="1"/>
          <p:nvPr/>
        </p:nvSpPr>
        <p:spPr>
          <a:xfrm>
            <a:off x="1141413" y="1617022"/>
            <a:ext cx="9905998" cy="2126459"/>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In this project, a reduced version of the UrbanSound8K dataset has been used for sound classification. UrbanSound8K is a comprehensive dataset consisting of 8,732 audio files containing various environmental sounds. However, to shorten processing time and enable faster prototyping, only a specific subset of the dataset was selected.</a:t>
            </a:r>
          </a:p>
          <a:p>
            <a:pPr>
              <a:spcBef>
                <a:spcPct val="20000"/>
              </a:spcBef>
              <a:spcAft>
                <a:spcPts val="600"/>
              </a:spcAft>
              <a:buClr>
                <a:schemeClr val="tx1"/>
              </a:buClr>
              <a:buSzPct val="100000"/>
              <a:buFont typeface="Arial"/>
              <a:buChar char="•"/>
            </a:pP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7" name="Metin kutusu 6">
            <a:extLst>
              <a:ext uri="{FF2B5EF4-FFF2-40B4-BE49-F238E27FC236}">
                <a16:creationId xmlns:a16="http://schemas.microsoft.com/office/drawing/2014/main" id="{C3A4B44C-BF59-337D-94D7-1508D9AC3A0D}"/>
              </a:ext>
            </a:extLst>
          </p:cNvPr>
          <p:cNvSpPr txBox="1"/>
          <p:nvPr/>
        </p:nvSpPr>
        <p:spPr>
          <a:xfrm>
            <a:off x="9753600" y="775252"/>
            <a:ext cx="914400" cy="723275"/>
          </a:xfrm>
          <a:prstGeom prst="rect">
            <a:avLst/>
          </a:prstGeom>
          <a:noFill/>
        </p:spPr>
        <p:txBody>
          <a:bodyPr wrap="square" rtlCol="0">
            <a:spAutoFit/>
          </a:bodyPr>
          <a:lstStyle/>
          <a:p>
            <a:pPr>
              <a:spcAft>
                <a:spcPts val="600"/>
              </a:spcAft>
            </a:pPr>
            <a:endParaRPr lang="en-US"/>
          </a:p>
          <a:p>
            <a:pPr>
              <a:spcAft>
                <a:spcPts val="600"/>
              </a:spcAft>
            </a:pPr>
            <a:endParaRPr lang="tr-TR"/>
          </a:p>
        </p:txBody>
      </p:sp>
      <p:sp>
        <p:nvSpPr>
          <p:cNvPr id="8" name="Metin kutusu 7">
            <a:extLst>
              <a:ext uri="{FF2B5EF4-FFF2-40B4-BE49-F238E27FC236}">
                <a16:creationId xmlns:a16="http://schemas.microsoft.com/office/drawing/2014/main" id="{AF8DCE25-2F62-6572-E829-D0F9EA65FF6D}"/>
              </a:ext>
            </a:extLst>
          </p:cNvPr>
          <p:cNvSpPr txBox="1"/>
          <p:nvPr/>
        </p:nvSpPr>
        <p:spPr>
          <a:xfrm>
            <a:off x="6271491" y="2835564"/>
            <a:ext cx="45719" cy="369332"/>
          </a:xfrm>
          <a:prstGeom prst="rect">
            <a:avLst/>
          </a:prstGeom>
          <a:noFill/>
        </p:spPr>
        <p:txBody>
          <a:bodyPr wrap="square" rtlCol="0">
            <a:spAutoFit/>
          </a:bodyPr>
          <a:lstStyle/>
          <a:p>
            <a:endParaRPr lang="tr-TR" dirty="0"/>
          </a:p>
        </p:txBody>
      </p:sp>
      <p:sp>
        <p:nvSpPr>
          <p:cNvPr id="12" name="Metin kutusu 11">
            <a:extLst>
              <a:ext uri="{FF2B5EF4-FFF2-40B4-BE49-F238E27FC236}">
                <a16:creationId xmlns:a16="http://schemas.microsoft.com/office/drawing/2014/main" id="{F836519C-FC2D-50BC-6B69-764C8E3F70AC}"/>
              </a:ext>
            </a:extLst>
          </p:cNvPr>
          <p:cNvSpPr txBox="1"/>
          <p:nvPr/>
        </p:nvSpPr>
        <p:spPr>
          <a:xfrm>
            <a:off x="1340807" y="3284570"/>
            <a:ext cx="2788605" cy="3508653"/>
          </a:xfrm>
          <a:prstGeom prst="rect">
            <a:avLst/>
          </a:prstGeom>
          <a:noFill/>
        </p:spPr>
        <p:txBody>
          <a:bodyPr wrap="square" rtlCol="0">
            <a:spAutoFit/>
          </a:bodyPr>
          <a:lstStyle/>
          <a:p>
            <a:pPr defTabSz="914400" eaLnBrk="0" fontAlgn="base" hangingPunct="0">
              <a:spcBef>
                <a:spcPct val="0"/>
              </a:spcBef>
              <a:spcAft>
                <a:spcPct val="0"/>
              </a:spcAft>
            </a:pPr>
            <a:r>
              <a:rPr lang="tr-TR" sz="2400" u="sng" dirty="0" err="1">
                <a:solidFill>
                  <a:srgbClr val="BFBFBF"/>
                </a:solidFill>
                <a:latin typeface="Instrument Sans Medium" pitchFamily="34" charset="0"/>
              </a:rPr>
              <a:t>Classes</a:t>
            </a:r>
            <a:endParaRPr kumimoji="0" lang="tr-TR" altLang="tr-TR" sz="2400" b="0" i="0" u="sng"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Air</a:t>
            </a: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t>
            </a: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Conditioner</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Car </a:t>
            </a: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Horn</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Children</a:t>
            </a: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t>
            </a: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Playing</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Dog</a:t>
            </a: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Bark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Drilling</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Gun</a:t>
            </a: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t>
            </a: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Shot</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Jackhammer</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Siren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Engine </a:t>
            </a:r>
            <a:r>
              <a:rPr kumimoji="0" lang="tr-TR" altLang="tr-TR" sz="18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Idling</a:t>
            </a:r>
            <a:endPar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Street Music </a:t>
            </a:r>
          </a:p>
          <a:p>
            <a:endParaRPr lang="tr-TR" dirty="0"/>
          </a:p>
        </p:txBody>
      </p:sp>
      <p:sp>
        <p:nvSpPr>
          <p:cNvPr id="13" name="Metin kutusu 12">
            <a:extLst>
              <a:ext uri="{FF2B5EF4-FFF2-40B4-BE49-F238E27FC236}">
                <a16:creationId xmlns:a16="http://schemas.microsoft.com/office/drawing/2014/main" id="{F646905B-79D1-02B7-A647-005F137545CB}"/>
              </a:ext>
            </a:extLst>
          </p:cNvPr>
          <p:cNvSpPr txBox="1"/>
          <p:nvPr/>
        </p:nvSpPr>
        <p:spPr>
          <a:xfrm>
            <a:off x="5920026" y="3731624"/>
            <a:ext cx="2403043" cy="646331"/>
          </a:xfrm>
          <a:prstGeom prst="rect">
            <a:avLst/>
          </a:prstGeom>
          <a:noFill/>
        </p:spPr>
        <p:txBody>
          <a:bodyPr wrap="square" rtlCol="0">
            <a:spAutoFit/>
          </a:bodyPr>
          <a:lstStyle/>
          <a:p>
            <a:r>
              <a:rPr lang="tr-TR" sz="1800" dirty="0"/>
              <a:t>Data </a:t>
            </a:r>
            <a:r>
              <a:rPr lang="tr-TR" sz="1800" dirty="0" err="1"/>
              <a:t>Split</a:t>
            </a:r>
            <a:endParaRPr lang="en-US" sz="1800" dirty="0"/>
          </a:p>
          <a:p>
            <a:endParaRPr lang="tr-TR" dirty="0"/>
          </a:p>
        </p:txBody>
      </p:sp>
      <p:sp>
        <p:nvSpPr>
          <p:cNvPr id="14" name="Metin kutusu 13">
            <a:extLst>
              <a:ext uri="{FF2B5EF4-FFF2-40B4-BE49-F238E27FC236}">
                <a16:creationId xmlns:a16="http://schemas.microsoft.com/office/drawing/2014/main" id="{09216667-C789-366C-6542-619D5FBA5D99}"/>
              </a:ext>
            </a:extLst>
          </p:cNvPr>
          <p:cNvSpPr txBox="1"/>
          <p:nvPr/>
        </p:nvSpPr>
        <p:spPr>
          <a:xfrm>
            <a:off x="5920026" y="4112836"/>
            <a:ext cx="3676556" cy="1077218"/>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The training and test data have been split, with 80% of the dataset used for training and 20% used for testing.</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tr-TR"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27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3AC880-A09D-3D79-B9DF-1195F77546BC}"/>
              </a:ext>
            </a:extLst>
          </p:cNvPr>
          <p:cNvSpPr>
            <a:spLocks noGrp="1"/>
          </p:cNvSpPr>
          <p:nvPr>
            <p:ph type="title"/>
          </p:nvPr>
        </p:nvSpPr>
        <p:spPr>
          <a:xfrm>
            <a:off x="643191" y="609600"/>
            <a:ext cx="6573685" cy="1905000"/>
          </a:xfrm>
        </p:spPr>
        <p:txBody>
          <a:bodyPr>
            <a:normAutofit/>
          </a:bodyPr>
          <a:lstStyle/>
          <a:p>
            <a:pPr>
              <a:lnSpc>
                <a:spcPct val="90000"/>
              </a:lnSpc>
              <a:spcAft>
                <a:spcPts val="600"/>
              </a:spcAft>
            </a:pPr>
            <a:r>
              <a:rPr lang="en-US" dirty="0">
                <a:latin typeface="Calibri" panose="020F0502020204030204" pitchFamily="34" charset="0"/>
                <a:ea typeface="Calibri" panose="020F0502020204030204" pitchFamily="34" charset="0"/>
                <a:cs typeface="Calibri" panose="020F0502020204030204" pitchFamily="34" charset="0"/>
              </a:rPr>
              <a:t>MFCC</a:t>
            </a:r>
            <a:r>
              <a:rPr lang="tr-TR" dirty="0">
                <a:latin typeface="Calibri" panose="020F0502020204030204" pitchFamily="34" charset="0"/>
                <a:ea typeface="Calibri" panose="020F0502020204030204" pitchFamily="34" charset="0"/>
                <a:cs typeface="Calibri" panose="020F0502020204030204" pitchFamily="34" charset="0"/>
              </a:rPr>
              <a:t>(</a:t>
            </a:r>
            <a:r>
              <a:rPr lang="tr-TR" b="1" dirty="0" err="1">
                <a:latin typeface="Calibri" panose="020F0502020204030204" pitchFamily="34" charset="0"/>
                <a:ea typeface="Calibri" panose="020F0502020204030204" pitchFamily="34" charset="0"/>
                <a:cs typeface="Calibri" panose="020F0502020204030204" pitchFamily="34" charset="0"/>
              </a:rPr>
              <a:t>Mel-Frequency</a:t>
            </a:r>
            <a:r>
              <a:rPr lang="tr-TR" b="1" dirty="0">
                <a:latin typeface="Calibri" panose="020F0502020204030204" pitchFamily="34" charset="0"/>
                <a:ea typeface="Calibri" panose="020F0502020204030204" pitchFamily="34" charset="0"/>
                <a:cs typeface="Calibri" panose="020F0502020204030204" pitchFamily="34" charset="0"/>
              </a:rPr>
              <a:t> </a:t>
            </a:r>
            <a:r>
              <a:rPr lang="tr-TR" b="1" dirty="0" err="1">
                <a:latin typeface="Calibri" panose="020F0502020204030204" pitchFamily="34" charset="0"/>
                <a:ea typeface="Calibri" panose="020F0502020204030204" pitchFamily="34" charset="0"/>
                <a:cs typeface="Calibri" panose="020F0502020204030204" pitchFamily="34" charset="0"/>
              </a:rPr>
              <a:t>Cepstral</a:t>
            </a:r>
            <a:r>
              <a:rPr lang="tr-TR" b="1" dirty="0">
                <a:latin typeface="Calibri" panose="020F0502020204030204" pitchFamily="34" charset="0"/>
                <a:ea typeface="Calibri" panose="020F0502020204030204" pitchFamily="34" charset="0"/>
                <a:cs typeface="Calibri" panose="020F0502020204030204" pitchFamily="34" charset="0"/>
              </a:rPr>
              <a:t> </a:t>
            </a:r>
            <a:r>
              <a:rPr lang="tr-TR" b="1" dirty="0" err="1">
                <a:latin typeface="Calibri" panose="020F0502020204030204" pitchFamily="34" charset="0"/>
                <a:ea typeface="Calibri" panose="020F0502020204030204" pitchFamily="34" charset="0"/>
                <a:cs typeface="Calibri" panose="020F0502020204030204" pitchFamily="34" charset="0"/>
              </a:rPr>
              <a:t>Coefficients</a:t>
            </a:r>
            <a:r>
              <a:rPr lang="tr-TR" b="1" dirty="0">
                <a:latin typeface="Calibri" panose="020F0502020204030204" pitchFamily="34" charset="0"/>
                <a:ea typeface="Calibri" panose="020F0502020204030204" pitchFamily="34" charset="0"/>
                <a:cs typeface="Calibri" panose="020F0502020204030204" pitchFamily="34" charset="0"/>
              </a:rPr>
              <a:t>)</a:t>
            </a:r>
            <a:br>
              <a:rPr lang="en-US" dirty="0">
                <a:latin typeface="Calibri" panose="020F0502020204030204" pitchFamily="34" charset="0"/>
                <a:ea typeface="Calibri" panose="020F0502020204030204" pitchFamily="34" charset="0"/>
                <a:cs typeface="Calibri" panose="020F0502020204030204" pitchFamily="34" charset="0"/>
              </a:rPr>
            </a:br>
            <a:br>
              <a:rPr lang="en-US" cap="all" dirty="0">
                <a:ln w="3175" cmpd="sng">
                  <a:noFill/>
                </a:ln>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br>
            <a:endParaRPr lang="tr-TR" dirty="0"/>
          </a:p>
        </p:txBody>
      </p:sp>
      <p:sp>
        <p:nvSpPr>
          <p:cNvPr id="33" name="Content Placeholder 5">
            <a:extLst>
              <a:ext uri="{FF2B5EF4-FFF2-40B4-BE49-F238E27FC236}">
                <a16:creationId xmlns:a16="http://schemas.microsoft.com/office/drawing/2014/main" id="{28F85F5A-B678-9AB5-1642-9EB1929C1A68}"/>
              </a:ext>
            </a:extLst>
          </p:cNvPr>
          <p:cNvSpPr>
            <a:spLocks noGrp="1"/>
          </p:cNvSpPr>
          <p:nvPr>
            <p:ph idx="1"/>
          </p:nvPr>
        </p:nvSpPr>
        <p:spPr>
          <a:xfrm>
            <a:off x="643192" y="2666999"/>
            <a:ext cx="6573684" cy="3216276"/>
          </a:xfrm>
        </p:spPr>
        <p:txBody>
          <a:bodyPr>
            <a:normAutofit/>
          </a:bodyPr>
          <a:lstStyle/>
          <a:p>
            <a:pPr marL="0" indent="0">
              <a:lnSpc>
                <a:spcPct val="90000"/>
              </a:lnSpc>
              <a:buNone/>
            </a:pPr>
            <a:br>
              <a:rPr lang="en-US" cap="all">
                <a:ln w="3175" cmpd="sng">
                  <a:noFill/>
                </a:ln>
                <a:effectLst>
                  <a:glow rad="38100">
                    <a:schemeClr val="bg1">
                      <a:lumMod val="65000"/>
                      <a:lumOff val="35000"/>
                      <a:alpha val="50000"/>
                    </a:schemeClr>
                  </a:glow>
                  <a:outerShdw blurRad="28575" dist="31750" dir="13200000" algn="tl" rotWithShape="0">
                    <a:srgbClr val="000000">
                      <a:alpha val="25000"/>
                    </a:srgbClr>
                  </a:outerShdw>
                </a:effectLst>
                <a:latin typeface="Calibri" panose="020F0502020204030204" pitchFamily="34" charset="0"/>
                <a:ea typeface="Calibri" panose="020F0502020204030204" pitchFamily="34" charset="0"/>
                <a:cs typeface="Calibri" panose="020F0502020204030204" pitchFamily="34" charset="0"/>
              </a:rPr>
            </a:br>
            <a:r>
              <a:rPr lang="en-US" cap="sma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ea typeface="Calibri" panose="020F0502020204030204" pitchFamily="34" charset="0"/>
                <a:cs typeface="Calibri" panose="020F0502020204030204" pitchFamily="34" charset="0"/>
              </a:rPr>
              <a:t>What is </a:t>
            </a:r>
            <a:r>
              <a:rPr lang="en-US" u="sng" cap="sma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ea typeface="Calibri" panose="020F0502020204030204" pitchFamily="34" charset="0"/>
                <a:cs typeface="Calibri" panose="020F0502020204030204" pitchFamily="34" charset="0"/>
              </a:rPr>
              <a:t>M</a:t>
            </a:r>
            <a:r>
              <a:rPr lang="tr-TR" u="sng" cap="sma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ea typeface="Calibri" panose="020F0502020204030204" pitchFamily="34" charset="0"/>
                <a:cs typeface="Calibri" panose="020F0502020204030204" pitchFamily="34" charset="0"/>
              </a:rPr>
              <a:t>FCC</a:t>
            </a:r>
            <a:br>
              <a:rPr lang="en-US" cap="sma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ea typeface="Calibri" panose="020F0502020204030204" pitchFamily="34" charset="0"/>
                <a:cs typeface="Calibri" panose="020F0502020204030204" pitchFamily="34" charset="0"/>
              </a:rPr>
            </a:br>
            <a:endParaRPr lang="tr-TR">
              <a:latin typeface="Calibri" panose="020F0502020204030204" pitchFamily="34" charset="0"/>
              <a:ea typeface="Calibri" panose="020F0502020204030204" pitchFamily="34" charset="0"/>
              <a:cs typeface="Calibri" panose="020F0502020204030204" pitchFamily="34" charset="0"/>
            </a:endParaRPr>
          </a:p>
          <a:p>
            <a:pPr lvl="1">
              <a:lnSpc>
                <a:spcPct val="90000"/>
              </a:lnSpc>
            </a:pPr>
            <a:r>
              <a:rPr lang="en-US">
                <a:latin typeface="Calibri" panose="020F0502020204030204" pitchFamily="34" charset="0"/>
                <a:ea typeface="Calibri" panose="020F0502020204030204" pitchFamily="34" charset="0"/>
                <a:cs typeface="Calibri" panose="020F0502020204030204" pitchFamily="34" charset="0"/>
              </a:rPr>
              <a:t>MFCC (Mel-Frequency Cepstral Coefficients) is a technique that represents the frequency characteristics of audio signals. In our project, we extracted MFCCs from the audio files in the UrbanSound8K dataset, obtaining numerical data that better represents the essential features of the sound. These features helped the sound classification model deliver more accurate results.</a:t>
            </a:r>
          </a:p>
          <a:p>
            <a:pPr>
              <a:lnSpc>
                <a:spcPct val="90000"/>
              </a:lnSpc>
            </a:pPr>
            <a:endParaRPr lang="tr-TR" dirty="0"/>
          </a:p>
        </p:txBody>
      </p:sp>
      <p:sp>
        <p:nvSpPr>
          <p:cNvPr id="50" name="Rounded Rectangle 7">
            <a:extLst>
              <a:ext uri="{FF2B5EF4-FFF2-40B4-BE49-F238E27FC236}">
                <a16:creationId xmlns:a16="http://schemas.microsoft.com/office/drawing/2014/main" id="{141A6CCD-9C78-4184-82BF-0E333D549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839" y="620720"/>
            <a:ext cx="4001315"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7" descr="mor, leylak, hafif içeren bir resim&#10;&#10;Açıklama otomatik olarak oluşturuldu">
            <a:extLst>
              <a:ext uri="{FF2B5EF4-FFF2-40B4-BE49-F238E27FC236}">
                <a16:creationId xmlns:a16="http://schemas.microsoft.com/office/drawing/2014/main" id="{3631672F-9291-7E0E-CCE5-6FF6F5961D25}"/>
              </a:ext>
            </a:extLst>
          </p:cNvPr>
          <p:cNvPicPr>
            <a:picLocks noChangeAspect="1"/>
          </p:cNvPicPr>
          <p:nvPr/>
        </p:nvPicPr>
        <p:blipFill>
          <a:blip r:embed="rId3">
            <a:extLst>
              <a:ext uri="{28A0092B-C50C-407E-A947-70E740481C1C}">
                <a14:useLocalDpi xmlns:a14="http://schemas.microsoft.com/office/drawing/2010/main" val="0"/>
              </a:ext>
            </a:extLst>
          </a:blip>
          <a:srcRect l="25534" r="34626" b="1"/>
          <a:stretch/>
        </p:blipFill>
        <p:spPr>
          <a:xfrm>
            <a:off x="8054715" y="1115267"/>
            <a:ext cx="3033562" cy="4283039"/>
          </a:xfrm>
          <a:prstGeom prst="rect">
            <a:avLst/>
          </a:prstGeom>
        </p:spPr>
      </p:pic>
      <p:sp>
        <p:nvSpPr>
          <p:cNvPr id="2" name="Metin kutusu 1">
            <a:extLst>
              <a:ext uri="{FF2B5EF4-FFF2-40B4-BE49-F238E27FC236}">
                <a16:creationId xmlns:a16="http://schemas.microsoft.com/office/drawing/2014/main" id="{CF81D4DC-02DB-A254-69AB-BD748D203583}"/>
              </a:ext>
            </a:extLst>
          </p:cNvPr>
          <p:cNvSpPr txBox="1"/>
          <p:nvPr/>
        </p:nvSpPr>
        <p:spPr>
          <a:xfrm>
            <a:off x="1751012" y="609601"/>
            <a:ext cx="9288463" cy="1905000"/>
          </a:xfrm>
          <a:prstGeom prst="rect">
            <a:avLst/>
          </a:prstGeom>
        </p:spPr>
        <p:txBody>
          <a:bodyPr vert="horz" lIns="91440" tIns="45720" rIns="91440" bIns="45720" rtlCol="0" anchor="b">
            <a:normAutofit/>
          </a:bodyPr>
          <a:lstStyle/>
          <a:p>
            <a:pPr algn="ctr">
              <a:spcBef>
                <a:spcPct val="0"/>
              </a:spcBef>
              <a:spcAft>
                <a:spcPts val="600"/>
              </a:spcAft>
            </a:pPr>
            <a:endParaRPr lang="en-US" sz="48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
        <p:nvSpPr>
          <p:cNvPr id="3" name="Metin kutusu 2">
            <a:extLst>
              <a:ext uri="{FF2B5EF4-FFF2-40B4-BE49-F238E27FC236}">
                <a16:creationId xmlns:a16="http://schemas.microsoft.com/office/drawing/2014/main" id="{6062D714-36CC-B182-2517-4666FCA0222C}"/>
              </a:ext>
            </a:extLst>
          </p:cNvPr>
          <p:cNvSpPr txBox="1"/>
          <p:nvPr/>
        </p:nvSpPr>
        <p:spPr>
          <a:xfrm>
            <a:off x="379412" y="1969531"/>
            <a:ext cx="2506663" cy="457200"/>
          </a:xfrm>
          <a:prstGeom prst="rect">
            <a:avLst/>
          </a:prstGeom>
        </p:spPr>
        <p:txBody>
          <a:bodyPr vert="horz" lIns="91440" tIns="45720" rIns="91440" bIns="45720" rtlCol="0" anchor="t">
            <a:normAutofit/>
          </a:bodyPr>
          <a:lstStyle/>
          <a:p>
            <a:pPr algn="ctr">
              <a:spcBef>
                <a:spcPct val="20000"/>
              </a:spcBef>
              <a:spcAft>
                <a:spcPts val="600"/>
              </a:spcAft>
              <a:buClr>
                <a:schemeClr val="tx1"/>
              </a:buClr>
              <a:buSzPct val="100000"/>
            </a:pPr>
            <a:endParaRPr lang="en-US" sz="2100" cap="small" dirty="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4" name="Metin kutusu 3">
            <a:extLst>
              <a:ext uri="{FF2B5EF4-FFF2-40B4-BE49-F238E27FC236}">
                <a16:creationId xmlns:a16="http://schemas.microsoft.com/office/drawing/2014/main" id="{0E6EAFED-ED82-99FA-86F8-DAAB3E5D8FC4}"/>
              </a:ext>
            </a:extLst>
          </p:cNvPr>
          <p:cNvSpPr txBox="1"/>
          <p:nvPr/>
        </p:nvSpPr>
        <p:spPr>
          <a:xfrm>
            <a:off x="3267075" y="2426731"/>
            <a:ext cx="2371725" cy="369332"/>
          </a:xfrm>
          <a:prstGeom prst="rect">
            <a:avLst/>
          </a:prstGeom>
          <a:noFill/>
        </p:spPr>
        <p:txBody>
          <a:bodyPr wrap="square" rtlCol="0">
            <a:spAutoFit/>
          </a:bodyPr>
          <a:lstStyle/>
          <a:p>
            <a:endParaRPr lang="tr-TR" dirty="0"/>
          </a:p>
        </p:txBody>
      </p:sp>
      <p:sp>
        <p:nvSpPr>
          <p:cNvPr id="10" name="Metin kutusu 9">
            <a:extLst>
              <a:ext uri="{FF2B5EF4-FFF2-40B4-BE49-F238E27FC236}">
                <a16:creationId xmlns:a16="http://schemas.microsoft.com/office/drawing/2014/main" id="{F0E2477B-78B2-AC3D-13D4-EC14946E07DF}"/>
              </a:ext>
            </a:extLst>
          </p:cNvPr>
          <p:cNvSpPr txBox="1"/>
          <p:nvPr/>
        </p:nvSpPr>
        <p:spPr>
          <a:xfrm>
            <a:off x="6553202" y="2476501"/>
            <a:ext cx="3962400" cy="3733798"/>
          </a:xfrm>
          <a:prstGeom prst="rect">
            <a:avLst/>
          </a:prstGeom>
          <a:noFill/>
        </p:spPr>
        <p:txBody>
          <a:bodyPr wrap="square" rtlCol="0">
            <a:spAutoFit/>
          </a:bodyPr>
          <a:lstStyle/>
          <a:p>
            <a:endParaRPr lang="tr-TR" dirty="0"/>
          </a:p>
        </p:txBody>
      </p:sp>
    </p:spTree>
    <p:extLst>
      <p:ext uri="{BB962C8B-B14F-4D97-AF65-F5344CB8AC3E}">
        <p14:creationId xmlns:p14="http://schemas.microsoft.com/office/powerpoint/2010/main" val="234721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021825-EF29-B572-E118-9FDE50A03A76}"/>
              </a:ext>
            </a:extLst>
          </p:cNvPr>
          <p:cNvSpPr>
            <a:spLocks noGrp="1"/>
          </p:cNvSpPr>
          <p:nvPr>
            <p:ph type="title"/>
          </p:nvPr>
        </p:nvSpPr>
        <p:spPr>
          <a:xfrm>
            <a:off x="643191" y="609600"/>
            <a:ext cx="6573685" cy="1905000"/>
          </a:xfrm>
        </p:spPr>
        <p:txBody>
          <a:bodyPr vert="horz" lIns="91440" tIns="45720" rIns="91440" bIns="45720" rtlCol="0" anchor="ctr">
            <a:normAutofit/>
          </a:bodyPr>
          <a:lstStyle/>
          <a:p>
            <a:pPr>
              <a:lnSpc>
                <a:spcPct val="90000"/>
              </a:lnSpc>
              <a:spcAft>
                <a:spcPts val="600"/>
              </a:spcAft>
            </a:pPr>
            <a:r>
              <a:rPr lang="en-US" dirty="0"/>
              <a:t>Feature Extraction with MFCC</a:t>
            </a:r>
            <a:br>
              <a:rPr lang="en-US" dirty="0"/>
            </a:br>
            <a:br>
              <a:rPr lang="en-US" dirty="0"/>
            </a:br>
            <a:endParaRPr lang="en-US" dirty="0"/>
          </a:p>
        </p:txBody>
      </p:sp>
      <p:sp>
        <p:nvSpPr>
          <p:cNvPr id="8" name="Content Placeholder 7">
            <a:extLst>
              <a:ext uri="{FF2B5EF4-FFF2-40B4-BE49-F238E27FC236}">
                <a16:creationId xmlns:a16="http://schemas.microsoft.com/office/drawing/2014/main" id="{B0FBF486-2977-04E4-FC94-8A0794FB3FAE}"/>
              </a:ext>
            </a:extLst>
          </p:cNvPr>
          <p:cNvSpPr>
            <a:spLocks noGrp="1"/>
          </p:cNvSpPr>
          <p:nvPr>
            <p:ph sz="half" idx="1"/>
          </p:nvPr>
        </p:nvSpPr>
        <p:spPr>
          <a:xfrm>
            <a:off x="192245" y="1736437"/>
            <a:ext cx="7475576" cy="4826001"/>
          </a:xfrm>
        </p:spPr>
        <p:txBody>
          <a:bodyPr vert="horz" lIns="91440" tIns="45720" rIns="91440" bIns="45720" rtlCol="0" anchor="t">
            <a:normAutofit fontScale="92500" lnSpcReduction="10000"/>
          </a:bodyPr>
          <a:lstStyle/>
          <a:p>
            <a:pPr>
              <a:lnSpc>
                <a:spcPct val="90000"/>
              </a:lnSpc>
            </a:pPr>
            <a:r>
              <a:rPr lang="en-US" sz="1200" b="1" dirty="0">
                <a:latin typeface="Calibri" panose="020F0502020204030204" pitchFamily="34" charset="0"/>
                <a:ea typeface="Calibri" panose="020F0502020204030204" pitchFamily="34" charset="0"/>
                <a:cs typeface="Calibri" panose="020F0502020204030204" pitchFamily="34" charset="0"/>
              </a:rPr>
              <a:t>MFCC Extraction Steps:</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Framing</a:t>
            </a:r>
            <a:r>
              <a:rPr lang="en-US" sz="1200" b="1" dirty="0">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The audio signal is divided into small time frames (e.g., 25 </a:t>
            </a:r>
            <a:r>
              <a:rPr lang="en-US" sz="1200" dirty="0" err="1">
                <a:latin typeface="Calibri" panose="020F0502020204030204" pitchFamily="34" charset="0"/>
                <a:ea typeface="Calibri" panose="020F0502020204030204" pitchFamily="34" charset="0"/>
                <a:cs typeface="Calibri" panose="020F0502020204030204" pitchFamily="34" charset="0"/>
              </a:rPr>
              <a:t>ms</a:t>
            </a:r>
            <a:r>
              <a:rPr lang="en-US" sz="1200" dirty="0">
                <a:latin typeface="Calibri" panose="020F0502020204030204" pitchFamily="34" charset="0"/>
                <a:ea typeface="Calibri" panose="020F0502020204030204" pitchFamily="34" charset="0"/>
                <a:cs typeface="Calibri" panose="020F0502020204030204" pitchFamily="34" charset="0"/>
              </a:rPr>
              <a:t> segments). This step allows the signal to be analyzed in manageable portions.</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Windowing</a:t>
            </a:r>
            <a:r>
              <a:rPr lang="en-US" sz="1200" b="1" dirty="0">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A window function (typically a Hamming window) is applied to each frame. This reduces discontinuities between frames and minimizes spectral leakage.</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Fast Fourier Transform </a:t>
            </a:r>
            <a:r>
              <a:rPr lang="en-US" sz="1200" b="1" dirty="0">
                <a:latin typeface="Calibri" panose="020F0502020204030204" pitchFamily="34" charset="0"/>
                <a:ea typeface="Calibri" panose="020F0502020204030204" pitchFamily="34" charset="0"/>
                <a:cs typeface="Calibri" panose="020F0502020204030204" pitchFamily="34" charset="0"/>
              </a:rPr>
              <a:t>(FFT):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The frequency components of each frame are extracted using FFT, transforming the signal from the time domain to the frequency domain.</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Mel Frequency Scaling</a:t>
            </a:r>
            <a:r>
              <a:rPr lang="en-US" sz="1200" b="1" dirty="0">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The frequency components are converted to the Mel scale, which reflects the human ear's sensitivity to different frequencies.</a:t>
            </a: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This is achieved using Mel filter banks, which are densely packed at low frequencies and sparse at high frequencies.</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Logarithmic Energy</a:t>
            </a:r>
            <a:r>
              <a:rPr lang="en-US" sz="1200" b="1" dirty="0">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The logarithm of the energy values in the Mel scale is computed. This step models the logarithmic perception of loudness by the human ear.</a:t>
            </a:r>
          </a:p>
          <a:p>
            <a:pPr>
              <a:lnSpc>
                <a:spcPct val="90000"/>
              </a:lnSpc>
            </a:pPr>
            <a:r>
              <a:rPr lang="en-US" sz="1200" b="1" u="sng" dirty="0">
                <a:latin typeface="Calibri" panose="020F0502020204030204" pitchFamily="34" charset="0"/>
                <a:ea typeface="Calibri" panose="020F0502020204030204" pitchFamily="34" charset="0"/>
                <a:cs typeface="Calibri" panose="020F0502020204030204" pitchFamily="34" charset="0"/>
              </a:rPr>
              <a:t>Discrete Cosine Transform</a:t>
            </a:r>
            <a:r>
              <a:rPr lang="en-US" sz="1200" b="1" dirty="0">
                <a:latin typeface="Calibri" panose="020F0502020204030204" pitchFamily="34" charset="0"/>
                <a:ea typeface="Calibri" panose="020F0502020204030204" pitchFamily="34" charset="0"/>
                <a:cs typeface="Calibri" panose="020F0502020204030204" pitchFamily="34" charset="0"/>
              </a:rPr>
              <a:t> (DCT):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Finally, DCT is applied to the logarithmic energy values.</a:t>
            </a: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DCT compresses the information into a low-dimensional representation, producing the Mel-Frequency Cepstral Coefficients (MFCCs).</a:t>
            </a:r>
          </a:p>
          <a:p>
            <a:pPr marL="742950" lvl="1" indent="-285750">
              <a:lnSpc>
                <a:spcPct val="90000"/>
              </a:lnSpc>
            </a:pPr>
            <a:r>
              <a:rPr lang="en-US" sz="1200" dirty="0">
                <a:latin typeface="Calibri" panose="020F0502020204030204" pitchFamily="34" charset="0"/>
                <a:ea typeface="Calibri" panose="020F0502020204030204" pitchFamily="34" charset="0"/>
                <a:cs typeface="Calibri" panose="020F0502020204030204" pitchFamily="34" charset="0"/>
              </a:rPr>
              <a:t>Typically, only the first 12-13 coefficients are retained, as they capture the most relevant features of the signal.</a:t>
            </a:r>
          </a:p>
          <a:p>
            <a:pPr marL="0" indent="0">
              <a:lnSpc>
                <a:spcPct val="90000"/>
              </a:lnSpc>
              <a:buNone/>
            </a:pPr>
            <a:endParaRPr lang="en-US" sz="600" dirty="0"/>
          </a:p>
        </p:txBody>
      </p:sp>
      <p:pic>
        <p:nvPicPr>
          <p:cNvPr id="10" name="Resim 18">
            <a:extLst>
              <a:ext uri="{FF2B5EF4-FFF2-40B4-BE49-F238E27FC236}">
                <a16:creationId xmlns:a16="http://schemas.microsoft.com/office/drawing/2014/main" id="{00A2978B-3B44-BB96-119D-E29ED2D3DB65}"/>
              </a:ext>
            </a:extLst>
          </p:cNvPr>
          <p:cNvPicPr>
            <a:picLocks noGrp="1" noChangeAspect="1"/>
          </p:cNvPicPr>
          <p:nvPr>
            <p:ph sz="half" idx="2"/>
          </p:nvPr>
        </p:nvPicPr>
        <p:blipFill>
          <a:blip r:embed="rId3"/>
          <a:stretch>
            <a:fillRect/>
          </a:stretch>
        </p:blipFill>
        <p:spPr>
          <a:xfrm>
            <a:off x="7764803" y="2117026"/>
            <a:ext cx="3976788" cy="187903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8205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985C1-88F3-4FA6-5B35-14377D052142}"/>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tr-TR" dirty="0" err="1"/>
              <a:t>MFCc</a:t>
            </a:r>
            <a:r>
              <a:rPr lang="tr-TR" dirty="0"/>
              <a:t> COEFFICIENTS</a:t>
            </a:r>
            <a:endParaRPr lang="en-US" dirty="0"/>
          </a:p>
        </p:txBody>
      </p:sp>
      <p:sp>
        <p:nvSpPr>
          <p:cNvPr id="6" name="Content Placeholder 5">
            <a:extLst>
              <a:ext uri="{FF2B5EF4-FFF2-40B4-BE49-F238E27FC236}">
                <a16:creationId xmlns:a16="http://schemas.microsoft.com/office/drawing/2014/main" id="{FF4DCA8D-599A-0DBD-AA2B-86F9E2EDF4DC}"/>
              </a:ext>
            </a:extLst>
          </p:cNvPr>
          <p:cNvSpPr>
            <a:spLocks noGrp="1"/>
          </p:cNvSpPr>
          <p:nvPr>
            <p:ph sz="half" idx="1"/>
          </p:nvPr>
        </p:nvSpPr>
        <p:spPr>
          <a:xfrm>
            <a:off x="6420465" y="2666999"/>
            <a:ext cx="5122606" cy="3216276"/>
          </a:xfrm>
        </p:spPr>
        <p:txBody>
          <a:bodyPr vert="horz" lIns="91440" tIns="45720" rIns="91440" bIns="45720" rtlCol="0" anchor="t">
            <a:normAutofit/>
          </a:bodyPr>
          <a:lstStyle/>
          <a:p>
            <a:pPr>
              <a:lnSpc>
                <a:spcPct val="90000"/>
              </a:lnSpc>
            </a:pPr>
            <a:r>
              <a:rPr lang="en-US" sz="1500" dirty="0"/>
              <a:t>MFCC coefficients represent the spectral features of an audio signal. Each coefficient captures a different aspect of the signal's frequency content, with:</a:t>
            </a:r>
          </a:p>
          <a:p>
            <a:pPr>
              <a:lnSpc>
                <a:spcPct val="90000"/>
              </a:lnSpc>
            </a:pPr>
            <a:r>
              <a:rPr lang="en-US" sz="1500" b="1" dirty="0"/>
              <a:t>First few coefficients</a:t>
            </a:r>
            <a:r>
              <a:rPr lang="en-US" sz="1500" dirty="0"/>
              <a:t>: Represent the overall shape of the spectrum (broad frequency characteristics).</a:t>
            </a:r>
          </a:p>
          <a:p>
            <a:pPr>
              <a:lnSpc>
                <a:spcPct val="90000"/>
              </a:lnSpc>
            </a:pPr>
            <a:r>
              <a:rPr lang="en-US" sz="1500" b="1" dirty="0"/>
              <a:t>Higher coefficients</a:t>
            </a:r>
            <a:r>
              <a:rPr lang="en-US" sz="1500" dirty="0"/>
              <a:t>: Capture finer details, such as harmonic patterns or temporal variations.</a:t>
            </a:r>
          </a:p>
          <a:p>
            <a:pPr>
              <a:lnSpc>
                <a:spcPct val="90000"/>
              </a:lnSpc>
            </a:pPr>
            <a:r>
              <a:rPr lang="en-US" sz="1500" dirty="0"/>
              <a:t>They provide a compressed representation of the sound, emphasizing perceptually relevant frequencies.</a:t>
            </a:r>
          </a:p>
          <a:p>
            <a:pPr>
              <a:lnSpc>
                <a:spcPct val="90000"/>
              </a:lnSpc>
            </a:pPr>
            <a:endParaRPr lang="en-US" sz="1500" dirty="0"/>
          </a:p>
        </p:txBody>
      </p:sp>
      <p:pic>
        <p:nvPicPr>
          <p:cNvPr id="8" name="Content Placeholder 7">
            <a:extLst>
              <a:ext uri="{FF2B5EF4-FFF2-40B4-BE49-F238E27FC236}">
                <a16:creationId xmlns:a16="http://schemas.microsoft.com/office/drawing/2014/main" id="{92C01D02-F060-D9D7-DF1C-C440C6D7E003}"/>
              </a:ext>
            </a:extLst>
          </p:cNvPr>
          <p:cNvPicPr>
            <a:picLocks noGrp="1" noChangeAspect="1"/>
          </p:cNvPicPr>
          <p:nvPr>
            <p:ph sz="half" idx="2"/>
          </p:nvPr>
        </p:nvPicPr>
        <p:blipFill>
          <a:blip r:embed="rId3"/>
          <a:stretch>
            <a:fillRect/>
          </a:stretch>
        </p:blipFill>
        <p:spPr>
          <a:xfrm>
            <a:off x="643192" y="2096879"/>
            <a:ext cx="5451627" cy="234420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0565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4B7BCA3C-68A2-AB96-60FC-440091CC2198}"/>
              </a:ext>
            </a:extLst>
          </p:cNvPr>
          <p:cNvPicPr>
            <a:picLocks noChangeAspect="1"/>
          </p:cNvPicPr>
          <p:nvPr/>
        </p:nvPicPr>
        <p:blipFill>
          <a:blip r:embed="rId3">
            <a:duotone>
              <a:prstClr val="black"/>
              <a:schemeClr val="bg1">
                <a:tint val="45000"/>
                <a:satMod val="400000"/>
              </a:schemeClr>
            </a:duotone>
            <a:alphaModFix amt="15000"/>
          </a:blip>
          <a:srcRect l="56387" r="20946"/>
          <a:stretch/>
        </p:blipFill>
        <p:spPr>
          <a:xfrm>
            <a:off x="20" y="10"/>
            <a:ext cx="12191980" cy="6857990"/>
          </a:xfrm>
          <a:prstGeom prst="rect">
            <a:avLst/>
          </a:prstGeom>
        </p:spPr>
      </p:pic>
      <p:sp>
        <p:nvSpPr>
          <p:cNvPr id="4" name="Title 3">
            <a:extLst>
              <a:ext uri="{FF2B5EF4-FFF2-40B4-BE49-F238E27FC236}">
                <a16:creationId xmlns:a16="http://schemas.microsoft.com/office/drawing/2014/main" id="{AFB13ECC-2756-E028-438E-B7D74C0CFDD6}"/>
              </a:ext>
            </a:extLst>
          </p:cNvPr>
          <p:cNvSpPr>
            <a:spLocks noGrp="1"/>
          </p:cNvSpPr>
          <p:nvPr>
            <p:ph type="title"/>
          </p:nvPr>
        </p:nvSpPr>
        <p:spPr>
          <a:xfrm>
            <a:off x="1141413" y="609600"/>
            <a:ext cx="9905998" cy="1905000"/>
          </a:xfrm>
        </p:spPr>
        <p:txBody>
          <a:bodyPr>
            <a:normAutofit/>
          </a:bodyPr>
          <a:lstStyle/>
          <a:p>
            <a:r>
              <a:rPr lang="tr-TR" dirty="0" err="1"/>
              <a:t>examples</a:t>
            </a:r>
            <a:endParaRPr lang="tr-TR" dirty="0"/>
          </a:p>
        </p:txBody>
      </p:sp>
      <p:sp>
        <p:nvSpPr>
          <p:cNvPr id="5" name="Content Placeholder 4">
            <a:extLst>
              <a:ext uri="{FF2B5EF4-FFF2-40B4-BE49-F238E27FC236}">
                <a16:creationId xmlns:a16="http://schemas.microsoft.com/office/drawing/2014/main" id="{331B0777-9303-20F4-BB31-999C76FF6004}"/>
              </a:ext>
            </a:extLst>
          </p:cNvPr>
          <p:cNvSpPr>
            <a:spLocks noGrp="1"/>
          </p:cNvSpPr>
          <p:nvPr>
            <p:ph idx="1"/>
          </p:nvPr>
        </p:nvSpPr>
        <p:spPr>
          <a:xfrm>
            <a:off x="1141413" y="2666999"/>
            <a:ext cx="9905998" cy="3124201"/>
          </a:xfrm>
        </p:spPr>
        <p:txBody>
          <a:bodyPr>
            <a:normAutofit/>
          </a:bodyPr>
          <a:lstStyle/>
          <a:p>
            <a:r>
              <a:rPr lang="tr-TR" b="0" i="0" dirty="0">
                <a:effectLst/>
                <a:latin typeface="Menlo"/>
              </a:rPr>
              <a:t>[[-272.0238342285156, 50.64923858642578, -19.704614639282227, 38.279178619384766, -1.86197829246521, 12.339811325073242, 0.849643886089325, 5.812249183654785, 2.5370960235595703, -0.8827674388885498, 7.889730453491211, -0.9849236011505127, 6.084908485412598],</a:t>
            </a:r>
            <a:br>
              <a:rPr lang="tr-TR" dirty="0"/>
            </a:br>
            <a:r>
              <a:rPr lang="tr-TR" b="0" i="0" dirty="0">
                <a:effectLst/>
                <a:latin typeface="Menlo"/>
              </a:rPr>
              <a:t> [-297.2771911621094, 61.40046310424805, -18.246475219726562, 32.24281311035156, 0.5935836434364319, 18.792604446411133, 1.7394115924835205, 5.266286373138428, 2.8680145740509033, -2.4170539379119873, 4.377298355102539, 2.8540871143341064, 4.250560283660889],</a:t>
            </a:r>
            <a:br>
              <a:rPr lang="tr-TR" dirty="0"/>
            </a:br>
            <a:r>
              <a:rPr lang="tr-TR" b="0" i="0" dirty="0">
                <a:effectLst/>
                <a:latin typeface="Menlo"/>
              </a:rPr>
              <a:t> </a:t>
            </a:r>
            <a:endParaRPr lang="tr-TR" dirty="0"/>
          </a:p>
        </p:txBody>
      </p:sp>
    </p:spTree>
    <p:extLst>
      <p:ext uri="{BB962C8B-B14F-4D97-AF65-F5344CB8AC3E}">
        <p14:creationId xmlns:p14="http://schemas.microsoft.com/office/powerpoint/2010/main" val="313712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CA3C46-57DE-674C-5F92-1E2D4326C86B}"/>
              </a:ext>
            </a:extLst>
          </p:cNvPr>
          <p:cNvSpPr>
            <a:spLocks noGrp="1"/>
          </p:cNvSpPr>
          <p:nvPr>
            <p:ph type="title"/>
          </p:nvPr>
        </p:nvSpPr>
        <p:spPr>
          <a:xfrm>
            <a:off x="988630" y="4363271"/>
            <a:ext cx="10200986"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Air conditoner EXAMPLE</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23" name="Rectangle 22">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8" descr="ekran görüntüsü, metin, dikdörtgen, öykü gelişim çizgisi; kumpas; grafiğini çıkarma içeren bir resim&#10;&#10;Açıklama otomatik olarak oluşturuldu">
            <a:extLst>
              <a:ext uri="{FF2B5EF4-FFF2-40B4-BE49-F238E27FC236}">
                <a16:creationId xmlns:a16="http://schemas.microsoft.com/office/drawing/2014/main" id="{F335DD5B-A1D7-4D6E-EC17-A762C6A3B016}"/>
              </a:ext>
            </a:extLst>
          </p:cNvPr>
          <p:cNvPicPr>
            <a:picLocks noGrp="1" noChangeAspect="1"/>
          </p:cNvPicPr>
          <p:nvPr>
            <p:ph sz="half" idx="2"/>
          </p:nvPr>
        </p:nvPicPr>
        <p:blipFill>
          <a:blip r:embed="rId5"/>
          <a:stretch>
            <a:fillRect/>
          </a:stretch>
        </p:blipFill>
        <p:spPr>
          <a:xfrm>
            <a:off x="640080" y="653894"/>
            <a:ext cx="5213604" cy="3128162"/>
          </a:xfrm>
          <a:prstGeom prst="rect">
            <a:avLst/>
          </a:prstGeom>
        </p:spPr>
      </p:pic>
      <p:pic>
        <p:nvPicPr>
          <p:cNvPr id="13" name="Resim 16" descr="ekran görüntüsü, metin, öykü gelişim çizgisi; kumpas; grafiğini çıkarma, çizgi içeren bir resim&#10;&#10;Açıklama otomatik olarak oluşturuldu">
            <a:extLst>
              <a:ext uri="{FF2B5EF4-FFF2-40B4-BE49-F238E27FC236}">
                <a16:creationId xmlns:a16="http://schemas.microsoft.com/office/drawing/2014/main" id="{12AA6A97-D9D1-A477-582E-E489F5D8602B}"/>
              </a:ext>
            </a:extLst>
          </p:cNvPr>
          <p:cNvPicPr>
            <a:picLocks noGrp="1" noChangeAspect="1"/>
          </p:cNvPicPr>
          <p:nvPr>
            <p:ph sz="half" idx="1"/>
          </p:nvPr>
        </p:nvPicPr>
        <p:blipFill>
          <a:blip r:embed="rId6"/>
          <a:stretch>
            <a:fillRect/>
          </a:stretch>
        </p:blipFill>
        <p:spPr>
          <a:xfrm>
            <a:off x="6338317" y="1347876"/>
            <a:ext cx="5213603" cy="1733522"/>
          </a:xfrm>
          <a:prstGeom prst="rect">
            <a:avLst/>
          </a:prstGeom>
        </p:spPr>
      </p:pic>
      <p:pic>
        <p:nvPicPr>
          <p:cNvPr id="14" name="184805-0-0-104">
            <a:hlinkClick r:id="" action="ppaction://media"/>
            <a:extLst>
              <a:ext uri="{FF2B5EF4-FFF2-40B4-BE49-F238E27FC236}">
                <a16:creationId xmlns:a16="http://schemas.microsoft.com/office/drawing/2014/main" id="{B697D4BB-FA02-4E07-5E7A-6966545C2F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28717" y="5544777"/>
            <a:ext cx="609600" cy="609600"/>
          </a:xfrm>
          <a:prstGeom prst="rect">
            <a:avLst/>
          </a:prstGeom>
        </p:spPr>
      </p:pic>
    </p:spTree>
    <p:extLst>
      <p:ext uri="{BB962C8B-B14F-4D97-AF65-F5344CB8AC3E}">
        <p14:creationId xmlns:p14="http://schemas.microsoft.com/office/powerpoint/2010/main" val="16408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Ağ Gözü">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Ağ Gözü">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ğ Gözü">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TM03457485[[fn=Ağ Gözü]]</Template>
  <TotalTime>185</TotalTime>
  <Words>1095</Words>
  <Application>Microsoft Office PowerPoint</Application>
  <PresentationFormat>Widescreen</PresentationFormat>
  <Paragraphs>119</Paragraphs>
  <Slides>19</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Century Gothic</vt:lpstr>
      <vt:lpstr>Instrument Sans Medium</vt:lpstr>
      <vt:lpstr>Menlo</vt:lpstr>
      <vt:lpstr>Ağ Gözü</vt:lpstr>
      <vt:lpstr>Sound ClassIfıcatıon wth UrbanSound8K</vt:lpstr>
      <vt:lpstr>Table of Contents</vt:lpstr>
      <vt:lpstr>PowerPoint Presentation</vt:lpstr>
      <vt:lpstr>PowerPoint Presentation</vt:lpstr>
      <vt:lpstr>MFCC(Mel-Frequency Cepstral Coefficients)  </vt:lpstr>
      <vt:lpstr>Feature Extraction with MFCC  </vt:lpstr>
      <vt:lpstr>MFCc COEFFICIENTS</vt:lpstr>
      <vt:lpstr>examples</vt:lpstr>
      <vt:lpstr>Air conditoner EXAMPLE</vt:lpstr>
      <vt:lpstr>GUN SHOT EXAMPLE</vt:lpstr>
      <vt:lpstr>STREET MUSıC EXAMPLE </vt:lpstr>
      <vt:lpstr>Classification Models </vt:lpstr>
      <vt:lpstr>Logistic Regression: Technical Overview</vt:lpstr>
      <vt:lpstr>Random Forest: Technical Overview</vt:lpstr>
      <vt:lpstr>Results and Insights</vt:lpstr>
      <vt:lpstr>Model 1: Logistic Regression  </vt:lpstr>
      <vt:lpstr>Model 2: Random Forest  </vt:lpstr>
      <vt:lpstr>Random Forest </vt:lpstr>
      <vt:lpstr>Libraries Used in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Tuna Kutoğlu</dc:creator>
  <cp:lastModifiedBy>Tuna Kutoğlu</cp:lastModifiedBy>
  <cp:revision>3</cp:revision>
  <dcterms:created xsi:type="dcterms:W3CDTF">2024-12-29T13:09:48Z</dcterms:created>
  <dcterms:modified xsi:type="dcterms:W3CDTF">2024-12-30T10:58:09Z</dcterms:modified>
</cp:coreProperties>
</file>